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10058400" cx="73152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3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304"/>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5a6df8ca7d_0_138:notes"/>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5a6df8ca7d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5a6df8ca7d_0_143:notes"/>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5a6df8ca7d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5a6df8ca7d_0_148:notes"/>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5a6df8ca7d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5a6df8ca7d_0_180:notes"/>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5a6df8ca7d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5a6df8ca7d_0_102:notes"/>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5a6df8ca7d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5a6df8ca7d_0_107:notes"/>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5a6df8ca7d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5a6df8ca7d_0_112:notes"/>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5a6df8ca7d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5a6df8ca7d_0_117:notes"/>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5a6df8ca7d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5a6df8ca7d_0_123:notes"/>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5a6df8ca7d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5a6df8ca7d_0_128:notes"/>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5a6df8ca7d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5a6df8ca7d_0_133:notes"/>
          <p:cNvSpPr/>
          <p:nvPr>
            <p:ph idx="2" type="sldImg"/>
          </p:nvPr>
        </p:nvSpPr>
        <p:spPr>
          <a:xfrm>
            <a:off x="2182413" y="685800"/>
            <a:ext cx="24939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5a6df8ca7d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49367" y="1456058"/>
            <a:ext cx="6816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49360" y="5542289"/>
            <a:ext cx="6816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49360" y="2163089"/>
            <a:ext cx="6816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49360" y="6164351"/>
            <a:ext cx="6816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49360" y="4206107"/>
            <a:ext cx="6816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49360" y="870271"/>
            <a:ext cx="6816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49360" y="2253729"/>
            <a:ext cx="6816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49360" y="870271"/>
            <a:ext cx="6816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49360" y="2253729"/>
            <a:ext cx="31998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3865920" y="2253729"/>
            <a:ext cx="31998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49360" y="870271"/>
            <a:ext cx="6816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49360" y="1086507"/>
            <a:ext cx="22464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49360" y="2717440"/>
            <a:ext cx="22464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392200" y="880293"/>
            <a:ext cx="50943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657600" y="-244"/>
            <a:ext cx="36576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2400" y="2411542"/>
            <a:ext cx="32361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2400" y="5481569"/>
            <a:ext cx="32361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3951600" y="1415969"/>
            <a:ext cx="30696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49360" y="8273124"/>
            <a:ext cx="47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6777966" y="9119180"/>
            <a:ext cx="4389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9360" y="870271"/>
            <a:ext cx="6816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49360" y="2253729"/>
            <a:ext cx="6816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6777966" y="9119180"/>
            <a:ext cx="4389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chattooga.follettdestiny.com/common/welcome.jsp?site=104&amp;context=saas78_1049009" TargetMode="External"/><Relationship Id="rId10" Type="http://schemas.openxmlformats.org/officeDocument/2006/relationships/hyperlink" Target="https://chattooga.follettdestiny.com/common/welcome.jsp?site=104&amp;context=saas78_1049009" TargetMode="External"/><Relationship Id="rId13" Type="http://schemas.openxmlformats.org/officeDocument/2006/relationships/hyperlink" Target="https://chattooga.follettdestiny.com/common/welcome.jsp?site=100&amp;context=saas78_1049009" TargetMode="External"/><Relationship Id="rId12" Type="http://schemas.openxmlformats.org/officeDocument/2006/relationships/hyperlink" Target="https://chattooga.follettdestiny.com/common/welcome.jsp?site=100&amp;context=saas78_1049009" TargetMode="External"/><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chattooga.follettdestiny.com/common/welcome.jsp?context=saas78_1049009" TargetMode="External"/><Relationship Id="rId4" Type="http://schemas.openxmlformats.org/officeDocument/2006/relationships/hyperlink" Target="https://chattooga.follettdestiny.com/common/welcome.jsp?site=101&amp;context=saas78_1049009" TargetMode="External"/><Relationship Id="rId9" Type="http://schemas.openxmlformats.org/officeDocument/2006/relationships/hyperlink" Target="https://chattooga.follettdestiny.com/common/welcome.jsp?site=103&amp;context=saas78_1049009" TargetMode="External"/><Relationship Id="rId5" Type="http://schemas.openxmlformats.org/officeDocument/2006/relationships/hyperlink" Target="https://chattooga.follettdestiny.com/common/welcome.jsp?site=101&amp;context=saas78_1049009" TargetMode="External"/><Relationship Id="rId6" Type="http://schemas.openxmlformats.org/officeDocument/2006/relationships/hyperlink" Target="https://chattooga.follettdestiny.com/common/welcome.jsp?site=102&amp;context=saas78_1049009" TargetMode="External"/><Relationship Id="rId7" Type="http://schemas.openxmlformats.org/officeDocument/2006/relationships/hyperlink" Target="https://chattooga.follettdestiny.com/common/welcome.jsp?site=102&amp;context=saas78_1049009" TargetMode="External"/><Relationship Id="rId8" Type="http://schemas.openxmlformats.org/officeDocument/2006/relationships/hyperlink" Target="https://chattooga.follettdestiny.com/common/welcome.jsp?site=103&amp;context=saas78_1049009"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www.loc.gov/copyright/title17/"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249367" y="1456058"/>
            <a:ext cx="6816600" cy="4014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a:p>
        </p:txBody>
      </p:sp>
      <p:sp>
        <p:nvSpPr>
          <p:cNvPr id="55" name="Google Shape;55;p13"/>
          <p:cNvSpPr txBox="1"/>
          <p:nvPr>
            <p:ph idx="1" type="subTitle"/>
          </p:nvPr>
        </p:nvSpPr>
        <p:spPr>
          <a:xfrm>
            <a:off x="249310" y="5347189"/>
            <a:ext cx="6816600" cy="1550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3600"/>
              <a:t>Chattooga County School District</a:t>
            </a:r>
            <a:endParaRPr b="1" sz="3600"/>
          </a:p>
          <a:p>
            <a:pPr indent="0" lvl="0" marL="0" rtl="0" algn="ctr">
              <a:spcBef>
                <a:spcPts val="0"/>
              </a:spcBef>
              <a:spcAft>
                <a:spcPts val="0"/>
              </a:spcAft>
              <a:buNone/>
            </a:pPr>
            <a:r>
              <a:rPr b="1" lang="en" sz="3600"/>
              <a:t>Media Center Handbook</a:t>
            </a:r>
            <a:endParaRPr b="1" sz="3600"/>
          </a:p>
        </p:txBody>
      </p:sp>
      <p:pic>
        <p:nvPicPr>
          <p:cNvPr id="56" name="Google Shape;56;p13"/>
          <p:cNvPicPr preferRelativeResize="0"/>
          <p:nvPr/>
        </p:nvPicPr>
        <p:blipFill>
          <a:blip r:embed="rId3">
            <a:alphaModFix/>
          </a:blip>
          <a:stretch>
            <a:fillRect/>
          </a:stretch>
        </p:blipFill>
        <p:spPr>
          <a:xfrm>
            <a:off x="1316763" y="571583"/>
            <a:ext cx="4681675" cy="4681675"/>
          </a:xfrm>
          <a:prstGeom prst="rect">
            <a:avLst/>
          </a:prstGeom>
          <a:noFill/>
          <a:ln>
            <a:noFill/>
          </a:ln>
        </p:spPr>
      </p:pic>
      <p:pic>
        <p:nvPicPr>
          <p:cNvPr id="57" name="Google Shape;57;p13"/>
          <p:cNvPicPr preferRelativeResize="0"/>
          <p:nvPr/>
        </p:nvPicPr>
        <p:blipFill>
          <a:blip r:embed="rId4">
            <a:alphaModFix/>
          </a:blip>
          <a:stretch>
            <a:fillRect/>
          </a:stretch>
        </p:blipFill>
        <p:spPr>
          <a:xfrm>
            <a:off x="1018138" y="7207989"/>
            <a:ext cx="5279072" cy="263953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249300" y="176599"/>
            <a:ext cx="6816600" cy="755400"/>
          </a:xfrm>
          <a:prstGeom prst="rect">
            <a:avLst/>
          </a:prstGeom>
        </p:spPr>
        <p:txBody>
          <a:bodyPr anchorCtr="0" anchor="t" bIns="91425" lIns="91425" spcFirstLastPara="1" rIns="91425" wrap="square" tIns="91425">
            <a:noAutofit/>
          </a:bodyPr>
          <a:lstStyle/>
          <a:p>
            <a:pPr indent="0" lvl="0" marL="342900" marR="95250" rtl="0" algn="l">
              <a:spcBef>
                <a:spcPts val="0"/>
              </a:spcBef>
              <a:spcAft>
                <a:spcPts val="0"/>
              </a:spcAft>
              <a:buNone/>
            </a:pPr>
            <a:r>
              <a:rPr b="1" lang="en" sz="2400"/>
              <a:t>Appendix B - Database Formats</a:t>
            </a:r>
            <a:endParaRPr sz="2400"/>
          </a:p>
        </p:txBody>
      </p:sp>
      <p:sp>
        <p:nvSpPr>
          <p:cNvPr id="111" name="Google Shape;111;p22"/>
          <p:cNvSpPr txBox="1"/>
          <p:nvPr>
            <p:ph idx="1" type="body"/>
          </p:nvPr>
        </p:nvSpPr>
        <p:spPr>
          <a:xfrm>
            <a:off x="249350" y="932000"/>
            <a:ext cx="6816600" cy="8888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400">
                <a:solidFill>
                  <a:schemeClr val="dk1"/>
                </a:solidFill>
              </a:rPr>
              <a:t>Infinite Campus</a:t>
            </a:r>
            <a:endParaRPr b="1" sz="1400">
              <a:solidFill>
                <a:schemeClr val="dk1"/>
              </a:solidFill>
            </a:endParaRPr>
          </a:p>
          <a:p>
            <a:pPr indent="0" lvl="0" marL="0" rtl="0" algn="l">
              <a:spcBef>
                <a:spcPts val="0"/>
              </a:spcBef>
              <a:spcAft>
                <a:spcPts val="0"/>
              </a:spcAft>
              <a:buNone/>
            </a:pPr>
            <a:r>
              <a:rPr lang="en" sz="1400">
                <a:solidFill>
                  <a:schemeClr val="dk1"/>
                </a:solidFill>
              </a:rPr>
              <a:t>Username: firstname.lastname</a:t>
            </a:r>
            <a:endParaRPr sz="1400">
              <a:solidFill>
                <a:schemeClr val="dk1"/>
              </a:solidFill>
            </a:endParaRPr>
          </a:p>
          <a:p>
            <a:pPr indent="0" lvl="0" marL="0" rtl="0" algn="l">
              <a:spcBef>
                <a:spcPts val="0"/>
              </a:spcBef>
              <a:spcAft>
                <a:spcPts val="0"/>
              </a:spcAft>
              <a:buNone/>
            </a:pPr>
            <a:r>
              <a:rPr lang="en" sz="1400">
                <a:solidFill>
                  <a:schemeClr val="dk1"/>
                </a:solidFill>
              </a:rPr>
              <a:t>Password: :</a:t>
            </a:r>
            <a:r>
              <a:rPr b="1" lang="en" sz="1400">
                <a:solidFill>
                  <a:schemeClr val="dk1"/>
                </a:solidFill>
              </a:rPr>
              <a:t> F</a:t>
            </a:r>
            <a:r>
              <a:rPr lang="en" sz="1400">
                <a:solidFill>
                  <a:schemeClr val="dk1"/>
                </a:solidFill>
              </a:rPr>
              <a:t>irstnamelunchnumber</a:t>
            </a:r>
            <a:endParaRPr sz="1400">
              <a:solidFill>
                <a:schemeClr val="dk1"/>
              </a:solidFill>
            </a:endParaRPr>
          </a:p>
          <a:p>
            <a:pPr indent="0" lvl="0" marL="0" rtl="0" algn="l">
              <a:spcBef>
                <a:spcPts val="0"/>
              </a:spcBef>
              <a:spcAft>
                <a:spcPts val="0"/>
              </a:spcAft>
              <a:buNone/>
            </a:pPr>
            <a:r>
              <a:t/>
            </a:r>
            <a:endParaRPr sz="1400">
              <a:solidFill>
                <a:schemeClr val="dk1"/>
              </a:solidFill>
            </a:endParaRPr>
          </a:p>
          <a:p>
            <a:pPr indent="0" lvl="0" marL="0" rtl="0" algn="l">
              <a:spcBef>
                <a:spcPts val="0"/>
              </a:spcBef>
              <a:spcAft>
                <a:spcPts val="0"/>
              </a:spcAft>
              <a:buNone/>
            </a:pPr>
            <a:r>
              <a:rPr b="1" lang="en" sz="1400">
                <a:solidFill>
                  <a:schemeClr val="dk1"/>
                </a:solidFill>
              </a:rPr>
              <a:t>Clever</a:t>
            </a:r>
            <a:endParaRPr b="1" sz="1400">
              <a:solidFill>
                <a:schemeClr val="dk1"/>
              </a:solidFill>
            </a:endParaRPr>
          </a:p>
          <a:p>
            <a:pPr indent="0" lvl="0" marL="0" rtl="0" algn="l">
              <a:spcBef>
                <a:spcPts val="0"/>
              </a:spcBef>
              <a:spcAft>
                <a:spcPts val="0"/>
              </a:spcAft>
              <a:buNone/>
            </a:pPr>
            <a:r>
              <a:rPr lang="en" sz="1400">
                <a:solidFill>
                  <a:schemeClr val="dk1"/>
                </a:solidFill>
              </a:rPr>
              <a:t>Username: firstname.lastname</a:t>
            </a:r>
            <a:endParaRPr sz="1400">
              <a:solidFill>
                <a:schemeClr val="dk1"/>
              </a:solidFill>
            </a:endParaRPr>
          </a:p>
          <a:p>
            <a:pPr indent="0" lvl="0" marL="0" rtl="0" algn="l">
              <a:spcBef>
                <a:spcPts val="0"/>
              </a:spcBef>
              <a:spcAft>
                <a:spcPts val="0"/>
              </a:spcAft>
              <a:buNone/>
            </a:pPr>
            <a:r>
              <a:rPr lang="en" sz="1400">
                <a:solidFill>
                  <a:schemeClr val="dk1"/>
                </a:solidFill>
              </a:rPr>
              <a:t>Password: lunch number</a:t>
            </a:r>
            <a:endParaRPr sz="1400">
              <a:solidFill>
                <a:schemeClr val="dk1"/>
              </a:solidFill>
            </a:endParaRPr>
          </a:p>
          <a:p>
            <a:pPr indent="0" lvl="0" marL="0" rtl="0" algn="l">
              <a:spcBef>
                <a:spcPts val="0"/>
              </a:spcBef>
              <a:spcAft>
                <a:spcPts val="0"/>
              </a:spcAft>
              <a:buNone/>
            </a:pPr>
            <a:r>
              <a:t/>
            </a:r>
            <a:endParaRPr sz="1400">
              <a:solidFill>
                <a:schemeClr val="dk1"/>
              </a:solidFill>
            </a:endParaRPr>
          </a:p>
          <a:p>
            <a:pPr indent="0" lvl="0" marL="0" rtl="0" algn="l">
              <a:spcBef>
                <a:spcPts val="0"/>
              </a:spcBef>
              <a:spcAft>
                <a:spcPts val="0"/>
              </a:spcAft>
              <a:buNone/>
            </a:pPr>
            <a:r>
              <a:rPr b="1" lang="en" sz="1400">
                <a:solidFill>
                  <a:schemeClr val="dk1"/>
                </a:solidFill>
              </a:rPr>
              <a:t>Google</a:t>
            </a:r>
            <a:endParaRPr b="1" sz="1400">
              <a:solidFill>
                <a:schemeClr val="dk1"/>
              </a:solidFill>
            </a:endParaRPr>
          </a:p>
          <a:p>
            <a:pPr indent="0" lvl="0" marL="0" rtl="0" algn="l">
              <a:spcBef>
                <a:spcPts val="0"/>
              </a:spcBef>
              <a:spcAft>
                <a:spcPts val="0"/>
              </a:spcAft>
              <a:buNone/>
            </a:pPr>
            <a:r>
              <a:rPr lang="en" sz="1400">
                <a:solidFill>
                  <a:schemeClr val="dk1"/>
                </a:solidFill>
              </a:rPr>
              <a:t>Username: firstname.lastname</a:t>
            </a:r>
            <a:endParaRPr sz="1400">
              <a:solidFill>
                <a:schemeClr val="dk1"/>
              </a:solidFill>
            </a:endParaRPr>
          </a:p>
          <a:p>
            <a:pPr indent="0" lvl="0" marL="0" rtl="0" algn="l">
              <a:spcBef>
                <a:spcPts val="0"/>
              </a:spcBef>
              <a:spcAft>
                <a:spcPts val="0"/>
              </a:spcAft>
              <a:buNone/>
            </a:pPr>
            <a:r>
              <a:rPr lang="en" sz="1400">
                <a:solidFill>
                  <a:schemeClr val="dk1"/>
                </a:solidFill>
              </a:rPr>
              <a:t>Password: lunch number</a:t>
            </a:r>
            <a:endParaRPr sz="1400">
              <a:solidFill>
                <a:schemeClr val="dk1"/>
              </a:solidFill>
            </a:endParaRPr>
          </a:p>
          <a:p>
            <a:pPr indent="0" lvl="0" marL="0" rtl="0" algn="l">
              <a:spcBef>
                <a:spcPts val="0"/>
              </a:spcBef>
              <a:spcAft>
                <a:spcPts val="0"/>
              </a:spcAft>
              <a:buNone/>
            </a:pPr>
            <a:r>
              <a:t/>
            </a:r>
            <a:endParaRPr sz="1400">
              <a:solidFill>
                <a:schemeClr val="dk1"/>
              </a:solidFill>
            </a:endParaRPr>
          </a:p>
          <a:p>
            <a:pPr indent="0" lvl="0" marL="0" rtl="0" algn="l">
              <a:spcBef>
                <a:spcPts val="0"/>
              </a:spcBef>
              <a:spcAft>
                <a:spcPts val="0"/>
              </a:spcAft>
              <a:buNone/>
            </a:pPr>
            <a:r>
              <a:rPr b="1" lang="en" sz="1400">
                <a:solidFill>
                  <a:schemeClr val="dk1"/>
                </a:solidFill>
              </a:rPr>
              <a:t>Renaissance Learning (STAR)</a:t>
            </a:r>
            <a:endParaRPr b="1" sz="1400">
              <a:solidFill>
                <a:schemeClr val="dk1"/>
              </a:solidFill>
            </a:endParaRPr>
          </a:p>
          <a:p>
            <a:pPr indent="0" lvl="0" marL="0" rtl="0" algn="l">
              <a:spcBef>
                <a:spcPts val="0"/>
              </a:spcBef>
              <a:spcAft>
                <a:spcPts val="0"/>
              </a:spcAft>
              <a:buNone/>
            </a:pPr>
            <a:r>
              <a:rPr lang="en" sz="1400">
                <a:solidFill>
                  <a:schemeClr val="dk1"/>
                </a:solidFill>
              </a:rPr>
              <a:t>Username: firstname.lastname</a:t>
            </a:r>
            <a:endParaRPr sz="1400">
              <a:solidFill>
                <a:schemeClr val="dk1"/>
              </a:solidFill>
            </a:endParaRPr>
          </a:p>
          <a:p>
            <a:pPr indent="0" lvl="0" marL="0" rtl="0" algn="l">
              <a:spcBef>
                <a:spcPts val="0"/>
              </a:spcBef>
              <a:spcAft>
                <a:spcPts val="0"/>
              </a:spcAft>
              <a:buNone/>
            </a:pPr>
            <a:r>
              <a:rPr lang="en" sz="1400">
                <a:solidFill>
                  <a:schemeClr val="dk1"/>
                </a:solidFill>
              </a:rPr>
              <a:t>Password: lunch number</a:t>
            </a:r>
            <a:endParaRPr sz="1400">
              <a:solidFill>
                <a:schemeClr val="dk1"/>
              </a:solidFill>
            </a:endParaRPr>
          </a:p>
          <a:p>
            <a:pPr indent="0" lvl="0" marL="0" rtl="0" algn="l">
              <a:spcBef>
                <a:spcPts val="0"/>
              </a:spcBef>
              <a:spcAft>
                <a:spcPts val="0"/>
              </a:spcAft>
              <a:buNone/>
            </a:pPr>
            <a:r>
              <a:t/>
            </a:r>
            <a:endParaRPr sz="1400">
              <a:solidFill>
                <a:schemeClr val="dk1"/>
              </a:solidFill>
            </a:endParaRPr>
          </a:p>
          <a:p>
            <a:pPr indent="0" lvl="0" marL="0" rtl="0" algn="l">
              <a:spcBef>
                <a:spcPts val="0"/>
              </a:spcBef>
              <a:spcAft>
                <a:spcPts val="0"/>
              </a:spcAft>
              <a:buNone/>
            </a:pPr>
            <a:r>
              <a:rPr b="1" lang="en" sz="1400">
                <a:solidFill>
                  <a:schemeClr val="dk1"/>
                </a:solidFill>
              </a:rPr>
              <a:t>IXL</a:t>
            </a:r>
            <a:endParaRPr b="1" sz="1400">
              <a:solidFill>
                <a:schemeClr val="dk1"/>
              </a:solidFill>
            </a:endParaRPr>
          </a:p>
          <a:p>
            <a:pPr indent="0" lvl="0" marL="0" rtl="0" algn="l">
              <a:spcBef>
                <a:spcPts val="0"/>
              </a:spcBef>
              <a:spcAft>
                <a:spcPts val="0"/>
              </a:spcAft>
              <a:buNone/>
            </a:pPr>
            <a:r>
              <a:rPr lang="en" sz="1400">
                <a:solidFill>
                  <a:schemeClr val="dk1"/>
                </a:solidFill>
              </a:rPr>
              <a:t>Username: firstname.lastname</a:t>
            </a:r>
            <a:endParaRPr sz="1400">
              <a:solidFill>
                <a:schemeClr val="dk1"/>
              </a:solidFill>
            </a:endParaRPr>
          </a:p>
          <a:p>
            <a:pPr indent="0" lvl="0" marL="0" rtl="0" algn="l">
              <a:spcBef>
                <a:spcPts val="0"/>
              </a:spcBef>
              <a:spcAft>
                <a:spcPts val="0"/>
              </a:spcAft>
              <a:buNone/>
            </a:pPr>
            <a:r>
              <a:rPr lang="en" sz="1400">
                <a:solidFill>
                  <a:schemeClr val="dk1"/>
                </a:solidFill>
              </a:rPr>
              <a:t>Password: lunch number</a:t>
            </a:r>
            <a:endParaRPr sz="1400">
              <a:solidFill>
                <a:schemeClr val="dk1"/>
              </a:solidFill>
            </a:endParaRPr>
          </a:p>
          <a:p>
            <a:pPr indent="0" lvl="0" marL="342900" marR="95250" rtl="0" algn="l">
              <a:lnSpc>
                <a:spcPct val="100000"/>
              </a:lnSpc>
              <a:spcBef>
                <a:spcPts val="0"/>
              </a:spcBef>
              <a:spcAft>
                <a:spcPts val="0"/>
              </a:spcAft>
              <a:buNone/>
            </a:pPr>
            <a:r>
              <a:t/>
            </a:r>
            <a:endParaRPr sz="1400">
              <a:solidFill>
                <a:schemeClr val="dk1"/>
              </a:solidFill>
            </a:endParaRPr>
          </a:p>
          <a:p>
            <a:pPr indent="0" lvl="0" marL="0" rtl="0" algn="l">
              <a:lnSpc>
                <a:spcPct val="100000"/>
              </a:lnSpc>
              <a:spcBef>
                <a:spcPts val="0"/>
              </a:spcBef>
              <a:spcAft>
                <a:spcPts val="0"/>
              </a:spcAft>
              <a:buNone/>
            </a:pPr>
            <a:r>
              <a:rPr lang="en" sz="1400">
                <a:solidFill>
                  <a:schemeClr val="dk1"/>
                </a:solidFill>
                <a:highlight>
                  <a:srgbClr val="FFFFFF"/>
                </a:highlight>
              </a:rPr>
              <a:t> </a:t>
            </a:r>
            <a:r>
              <a:rPr lang="en" sz="1400">
                <a:solidFill>
                  <a:schemeClr val="dk1"/>
                </a:solidFill>
                <a:latin typeface="Times New Roman"/>
                <a:ea typeface="Times New Roman"/>
                <a:cs typeface="Times New Roman"/>
                <a:sym typeface="Times New Roman"/>
              </a:rPr>
              <a:t> </a:t>
            </a:r>
            <a:endParaRPr sz="14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title"/>
          </p:nvPr>
        </p:nvSpPr>
        <p:spPr>
          <a:xfrm>
            <a:off x="249300" y="176599"/>
            <a:ext cx="6816600" cy="755400"/>
          </a:xfrm>
          <a:prstGeom prst="rect">
            <a:avLst/>
          </a:prstGeom>
        </p:spPr>
        <p:txBody>
          <a:bodyPr anchorCtr="0" anchor="t" bIns="91425" lIns="91425" spcFirstLastPara="1" rIns="91425" wrap="square" tIns="91425">
            <a:noAutofit/>
          </a:bodyPr>
          <a:lstStyle/>
          <a:p>
            <a:pPr indent="0" lvl="0" marL="342900" marR="95250" rtl="0" algn="l">
              <a:spcBef>
                <a:spcPts val="0"/>
              </a:spcBef>
              <a:spcAft>
                <a:spcPts val="0"/>
              </a:spcAft>
              <a:buNone/>
            </a:pPr>
            <a:r>
              <a:rPr b="1" lang="en" sz="2400"/>
              <a:t>Appendix C - Destiny School Websites</a:t>
            </a:r>
            <a:endParaRPr sz="2400"/>
          </a:p>
        </p:txBody>
      </p:sp>
      <p:sp>
        <p:nvSpPr>
          <p:cNvPr id="117" name="Google Shape;117;p23"/>
          <p:cNvSpPr txBox="1"/>
          <p:nvPr>
            <p:ph idx="1" type="body"/>
          </p:nvPr>
        </p:nvSpPr>
        <p:spPr>
          <a:xfrm>
            <a:off x="249350" y="932000"/>
            <a:ext cx="6816600" cy="8888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400">
                <a:solidFill>
                  <a:srgbClr val="201F1E"/>
                </a:solidFill>
                <a:latin typeface="Calibri"/>
                <a:ea typeface="Calibri"/>
                <a:cs typeface="Calibri"/>
                <a:sym typeface="Calibri"/>
              </a:rPr>
              <a:t>District Customer number: </a:t>
            </a:r>
            <a:r>
              <a:rPr lang="en" sz="1400">
                <a:solidFill>
                  <a:srgbClr val="201F1E"/>
                </a:solidFill>
                <a:latin typeface="Calibri"/>
                <a:ea typeface="Calibri"/>
                <a:cs typeface="Calibri"/>
                <a:sym typeface="Calibri"/>
              </a:rPr>
              <a:t> 1049009</a:t>
            </a:r>
            <a:endParaRPr sz="1400">
              <a:solidFill>
                <a:srgbClr val="201F1E"/>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400">
                <a:solidFill>
                  <a:srgbClr val="201F1E"/>
                </a:solidFill>
                <a:latin typeface="Calibri"/>
                <a:ea typeface="Calibri"/>
                <a:cs typeface="Calibri"/>
                <a:sym typeface="Calibri"/>
              </a:rPr>
              <a:t> </a:t>
            </a:r>
            <a:endParaRPr sz="1400">
              <a:solidFill>
                <a:srgbClr val="201F1E"/>
              </a:solidFill>
              <a:latin typeface="Calibri"/>
              <a:ea typeface="Calibri"/>
              <a:cs typeface="Calibri"/>
              <a:sym typeface="Calibri"/>
            </a:endParaRPr>
          </a:p>
          <a:p>
            <a:pPr indent="0" lvl="0" marL="0" rtl="0" algn="l">
              <a:spcBef>
                <a:spcPts val="0"/>
              </a:spcBef>
              <a:spcAft>
                <a:spcPts val="0"/>
              </a:spcAft>
              <a:buNone/>
            </a:pPr>
            <a:r>
              <a:rPr lang="en" sz="1400">
                <a:solidFill>
                  <a:srgbClr val="201F1E"/>
                </a:solidFill>
                <a:latin typeface="Calibri"/>
                <a:ea typeface="Calibri"/>
                <a:cs typeface="Calibri"/>
                <a:sym typeface="Calibri"/>
              </a:rPr>
              <a:t>Direct to the District Page: </a:t>
            </a:r>
            <a:r>
              <a:rPr lang="en" sz="1400" u="sng">
                <a:solidFill>
                  <a:schemeClr val="hlink"/>
                </a:solidFill>
                <a:latin typeface="Calibri"/>
                <a:ea typeface="Calibri"/>
                <a:cs typeface="Calibri"/>
                <a:sym typeface="Calibri"/>
                <a:hlinkClick r:id="rId3"/>
              </a:rPr>
              <a:t>https://chattooga.follettdestiny.com/</a:t>
            </a:r>
            <a:r>
              <a:rPr lang="en" sz="1400">
                <a:solidFill>
                  <a:srgbClr val="201F1E"/>
                </a:solidFill>
                <a:latin typeface="Calibri"/>
                <a:ea typeface="Calibri"/>
                <a:cs typeface="Calibri"/>
                <a:sym typeface="Calibri"/>
              </a:rPr>
              <a:t>  </a:t>
            </a:r>
            <a:endParaRPr sz="1400">
              <a:solidFill>
                <a:srgbClr val="201F1E"/>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400">
              <a:solidFill>
                <a:srgbClr val="201F1E"/>
              </a:solidFill>
              <a:latin typeface="Calibri"/>
              <a:ea typeface="Calibri"/>
              <a:cs typeface="Calibri"/>
              <a:sym typeface="Calibri"/>
            </a:endParaRPr>
          </a:p>
          <a:p>
            <a:pPr indent="0" lvl="0" marL="0" rtl="0" algn="l">
              <a:spcBef>
                <a:spcPts val="0"/>
              </a:spcBef>
              <a:spcAft>
                <a:spcPts val="0"/>
              </a:spcAft>
              <a:buNone/>
            </a:pPr>
            <a:r>
              <a:rPr lang="en" sz="1400">
                <a:solidFill>
                  <a:srgbClr val="201F1E"/>
                </a:solidFill>
                <a:latin typeface="Calibri"/>
                <a:ea typeface="Calibri"/>
                <a:cs typeface="Calibri"/>
                <a:sym typeface="Calibri"/>
              </a:rPr>
              <a:t>Direct to the Leroy Massey Elementary School Catalog: </a:t>
            </a:r>
            <a:r>
              <a:rPr lang="en" sz="1400" u="sng">
                <a:solidFill>
                  <a:schemeClr val="hlink"/>
                </a:solidFill>
                <a:latin typeface="Calibri"/>
                <a:ea typeface="Calibri"/>
                <a:cs typeface="Calibri"/>
                <a:sym typeface="Calibri"/>
                <a:hlinkClick r:id="rId4"/>
              </a:rPr>
              <a:t>https://chattooga.follettdestiny.com/common/welcome.jsp?site=101&amp;context=saas78_1049009</a:t>
            </a:r>
            <a:endParaRPr/>
          </a:p>
          <a:p>
            <a:pPr indent="0" lvl="0" marL="0" rtl="0" algn="l">
              <a:spcBef>
                <a:spcPts val="0"/>
              </a:spcBef>
              <a:spcAft>
                <a:spcPts val="0"/>
              </a:spcAft>
              <a:buClr>
                <a:schemeClr val="dk1"/>
              </a:buClr>
              <a:buSzPts val="1100"/>
              <a:buFont typeface="Arial"/>
              <a:buNone/>
            </a:pPr>
            <a:r>
              <a:t/>
            </a:r>
            <a:endParaRPr sz="1400" u="sng">
              <a:solidFill>
                <a:schemeClr val="hlink"/>
              </a:solidFill>
              <a:latin typeface="Calibri"/>
              <a:ea typeface="Calibri"/>
              <a:cs typeface="Calibri"/>
              <a:sym typeface="Calibri"/>
              <a:hlinkClick r:id="rId5"/>
            </a:endParaRPr>
          </a:p>
          <a:p>
            <a:pPr indent="0" lvl="0" marL="0" rtl="0" algn="l">
              <a:spcBef>
                <a:spcPts val="0"/>
              </a:spcBef>
              <a:spcAft>
                <a:spcPts val="0"/>
              </a:spcAft>
              <a:buNone/>
            </a:pPr>
            <a:r>
              <a:rPr lang="en" sz="1400">
                <a:solidFill>
                  <a:srgbClr val="201F1E"/>
                </a:solidFill>
                <a:latin typeface="Calibri"/>
                <a:ea typeface="Calibri"/>
                <a:cs typeface="Calibri"/>
                <a:sym typeface="Calibri"/>
              </a:rPr>
              <a:t>Direct to the Lyerly Elementary School Catalog: </a:t>
            </a:r>
            <a:r>
              <a:rPr lang="en" sz="1400" u="sng">
                <a:solidFill>
                  <a:schemeClr val="hlink"/>
                </a:solidFill>
                <a:latin typeface="Calibri"/>
                <a:ea typeface="Calibri"/>
                <a:cs typeface="Calibri"/>
                <a:sym typeface="Calibri"/>
                <a:hlinkClick r:id="rId6"/>
              </a:rPr>
              <a:t>https://chattooga.follettdestiny.com/common/welcome.jsp?site=102&amp;context=saas78_1049009</a:t>
            </a:r>
            <a:endParaRPr/>
          </a:p>
          <a:p>
            <a:pPr indent="0" lvl="0" marL="0" rtl="0" algn="l">
              <a:spcBef>
                <a:spcPts val="0"/>
              </a:spcBef>
              <a:spcAft>
                <a:spcPts val="0"/>
              </a:spcAft>
              <a:buClr>
                <a:schemeClr val="dk1"/>
              </a:buClr>
              <a:buSzPts val="1100"/>
              <a:buFont typeface="Arial"/>
              <a:buNone/>
            </a:pPr>
            <a:r>
              <a:t/>
            </a:r>
            <a:endParaRPr sz="1400" u="sng">
              <a:solidFill>
                <a:schemeClr val="hlink"/>
              </a:solidFill>
              <a:latin typeface="Calibri"/>
              <a:ea typeface="Calibri"/>
              <a:cs typeface="Calibri"/>
              <a:sym typeface="Calibri"/>
              <a:hlinkClick r:id="rId7"/>
            </a:endParaRPr>
          </a:p>
          <a:p>
            <a:pPr indent="0" lvl="0" marL="0" rtl="0" algn="l">
              <a:spcBef>
                <a:spcPts val="0"/>
              </a:spcBef>
              <a:spcAft>
                <a:spcPts val="0"/>
              </a:spcAft>
              <a:buNone/>
            </a:pPr>
            <a:r>
              <a:rPr lang="en" sz="1400">
                <a:solidFill>
                  <a:srgbClr val="201F1E"/>
                </a:solidFill>
                <a:latin typeface="Calibri"/>
                <a:ea typeface="Calibri"/>
                <a:cs typeface="Calibri"/>
                <a:sym typeface="Calibri"/>
              </a:rPr>
              <a:t>Direct to the Menlo Elementary School Catalog: </a:t>
            </a:r>
            <a:r>
              <a:rPr lang="en" sz="1400" u="sng">
                <a:solidFill>
                  <a:schemeClr val="hlink"/>
                </a:solidFill>
                <a:latin typeface="Calibri"/>
                <a:ea typeface="Calibri"/>
                <a:cs typeface="Calibri"/>
                <a:sym typeface="Calibri"/>
                <a:hlinkClick r:id="rId8"/>
              </a:rPr>
              <a:t>https://chattooga.follettdestiny.com/common/welcome.jsp?site=103&amp;context=saas78_1049009</a:t>
            </a:r>
            <a:endParaRPr/>
          </a:p>
          <a:p>
            <a:pPr indent="0" lvl="0" marL="0" rtl="0" algn="l">
              <a:spcBef>
                <a:spcPts val="0"/>
              </a:spcBef>
              <a:spcAft>
                <a:spcPts val="0"/>
              </a:spcAft>
              <a:buClr>
                <a:schemeClr val="dk1"/>
              </a:buClr>
              <a:buSzPts val="1100"/>
              <a:buFont typeface="Arial"/>
              <a:buNone/>
            </a:pPr>
            <a:r>
              <a:t/>
            </a:r>
            <a:endParaRPr sz="1400" u="sng">
              <a:solidFill>
                <a:schemeClr val="hlink"/>
              </a:solidFill>
              <a:latin typeface="Calibri"/>
              <a:ea typeface="Calibri"/>
              <a:cs typeface="Calibri"/>
              <a:sym typeface="Calibri"/>
              <a:hlinkClick r:id="rId9"/>
            </a:endParaRPr>
          </a:p>
          <a:p>
            <a:pPr indent="0" lvl="0" marL="0" rtl="0" algn="l">
              <a:spcBef>
                <a:spcPts val="0"/>
              </a:spcBef>
              <a:spcAft>
                <a:spcPts val="0"/>
              </a:spcAft>
              <a:buNone/>
            </a:pPr>
            <a:r>
              <a:rPr lang="en" sz="1400">
                <a:solidFill>
                  <a:srgbClr val="201F1E"/>
                </a:solidFill>
                <a:latin typeface="Calibri"/>
                <a:ea typeface="Calibri"/>
                <a:cs typeface="Calibri"/>
                <a:sym typeface="Calibri"/>
              </a:rPr>
              <a:t>Direct to the Middle School Catalog: </a:t>
            </a:r>
            <a:r>
              <a:rPr lang="en" sz="1400" u="sng">
                <a:solidFill>
                  <a:schemeClr val="hlink"/>
                </a:solidFill>
                <a:latin typeface="Calibri"/>
                <a:ea typeface="Calibri"/>
                <a:cs typeface="Calibri"/>
                <a:sym typeface="Calibri"/>
                <a:hlinkClick r:id="rId10"/>
              </a:rPr>
              <a:t>https://chattooga.follettdestiny.com/common/welcome.jsp?site=104&amp;context=saas78_1049009</a:t>
            </a:r>
            <a:endParaRPr/>
          </a:p>
          <a:p>
            <a:pPr indent="0" lvl="0" marL="0" rtl="0" algn="l">
              <a:spcBef>
                <a:spcPts val="0"/>
              </a:spcBef>
              <a:spcAft>
                <a:spcPts val="0"/>
              </a:spcAft>
              <a:buClr>
                <a:schemeClr val="dk1"/>
              </a:buClr>
              <a:buSzPts val="1100"/>
              <a:buFont typeface="Arial"/>
              <a:buNone/>
            </a:pPr>
            <a:r>
              <a:t/>
            </a:r>
            <a:endParaRPr sz="1400" u="sng">
              <a:solidFill>
                <a:schemeClr val="hlink"/>
              </a:solidFill>
              <a:latin typeface="Calibri"/>
              <a:ea typeface="Calibri"/>
              <a:cs typeface="Calibri"/>
              <a:sym typeface="Calibri"/>
              <a:hlinkClick r:id="rId11"/>
            </a:endParaRPr>
          </a:p>
          <a:p>
            <a:pPr indent="0" lvl="0" marL="0" rtl="0" algn="l">
              <a:spcBef>
                <a:spcPts val="0"/>
              </a:spcBef>
              <a:spcAft>
                <a:spcPts val="0"/>
              </a:spcAft>
              <a:buClr>
                <a:schemeClr val="dk1"/>
              </a:buClr>
              <a:buSzPts val="1100"/>
              <a:buFont typeface="Arial"/>
              <a:buNone/>
            </a:pPr>
            <a:r>
              <a:rPr lang="en" sz="1400">
                <a:solidFill>
                  <a:srgbClr val="201F1E"/>
                </a:solidFill>
                <a:latin typeface="Calibri"/>
                <a:ea typeface="Calibri"/>
                <a:cs typeface="Calibri"/>
                <a:sym typeface="Calibri"/>
              </a:rPr>
              <a:t>Direct to the High School Catalog: </a:t>
            </a:r>
            <a:r>
              <a:rPr lang="en" sz="1400" u="sng">
                <a:solidFill>
                  <a:schemeClr val="hlink"/>
                </a:solidFill>
                <a:latin typeface="Calibri"/>
                <a:ea typeface="Calibri"/>
                <a:cs typeface="Calibri"/>
                <a:sym typeface="Calibri"/>
                <a:hlinkClick r:id="rId12"/>
              </a:rPr>
              <a:t>https://chattooga.follettdestiny.com/common/welcome.jsp?site=100&amp;context=saas78_1049009</a:t>
            </a:r>
            <a:endParaRPr sz="1400" u="sng">
              <a:solidFill>
                <a:schemeClr val="hlink"/>
              </a:solidFill>
              <a:latin typeface="Calibri"/>
              <a:ea typeface="Calibri"/>
              <a:cs typeface="Calibri"/>
              <a:sym typeface="Calibri"/>
              <a:hlinkClick r:id="rId13"/>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249300" y="176599"/>
            <a:ext cx="6816600" cy="755400"/>
          </a:xfrm>
          <a:prstGeom prst="rect">
            <a:avLst/>
          </a:prstGeom>
        </p:spPr>
        <p:txBody>
          <a:bodyPr anchorCtr="0" anchor="t" bIns="91425" lIns="91425" spcFirstLastPara="1" rIns="91425" wrap="square" tIns="91425">
            <a:noAutofit/>
          </a:bodyPr>
          <a:lstStyle/>
          <a:p>
            <a:pPr indent="0" lvl="0" marL="342900" marR="95250" rtl="0" algn="l">
              <a:spcBef>
                <a:spcPts val="0"/>
              </a:spcBef>
              <a:spcAft>
                <a:spcPts val="0"/>
              </a:spcAft>
              <a:buNone/>
            </a:pPr>
            <a:r>
              <a:rPr b="1" lang="en" sz="2400"/>
              <a:t>Appendix D - Reconsideration Form</a:t>
            </a:r>
            <a:endParaRPr sz="2400"/>
          </a:p>
        </p:txBody>
      </p:sp>
      <p:sp>
        <p:nvSpPr>
          <p:cNvPr id="123" name="Google Shape;123;p24"/>
          <p:cNvSpPr txBox="1"/>
          <p:nvPr>
            <p:ph idx="1" type="body"/>
          </p:nvPr>
        </p:nvSpPr>
        <p:spPr>
          <a:xfrm>
            <a:off x="249350" y="932000"/>
            <a:ext cx="6816600" cy="88881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sz="1400">
                <a:solidFill>
                  <a:schemeClr val="dk1"/>
                </a:solidFill>
                <a:latin typeface="Calibri"/>
                <a:ea typeface="Calibri"/>
                <a:cs typeface="Calibri"/>
                <a:sym typeface="Calibri"/>
              </a:rPr>
              <a:t>CHATTOOGA COUNTY SCHOOLS</a:t>
            </a:r>
            <a:endParaRPr sz="1400">
              <a:solidFill>
                <a:schemeClr val="dk1"/>
              </a:solidFill>
              <a:latin typeface="Times New Roman"/>
              <a:ea typeface="Times New Roman"/>
              <a:cs typeface="Times New Roman"/>
              <a:sym typeface="Times New Roman"/>
            </a:endParaRPr>
          </a:p>
          <a:p>
            <a:pPr indent="0" lvl="0" marL="0" rtl="0" algn="ctr">
              <a:lnSpc>
                <a:spcPct val="100000"/>
              </a:lnSpc>
              <a:spcBef>
                <a:spcPts val="0"/>
              </a:spcBef>
              <a:spcAft>
                <a:spcPts val="0"/>
              </a:spcAft>
              <a:buNone/>
            </a:pPr>
            <a:r>
              <a:rPr lang="en" sz="1400">
                <a:solidFill>
                  <a:schemeClr val="dk1"/>
                </a:solidFill>
                <a:latin typeface="Calibri"/>
                <a:ea typeface="Calibri"/>
                <a:cs typeface="Calibri"/>
                <a:sym typeface="Calibri"/>
              </a:rPr>
              <a:t>REQUEST FOR RECONSIDERATION OF MEDIA MATERIALS</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Times New Roman"/>
                <a:ea typeface="Times New Roman"/>
                <a:cs typeface="Times New Roman"/>
                <a:sym typeface="Times New Roman"/>
              </a:rPr>
              <a:t>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Name: ______________________________________	Date: _____________________</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Times New Roman"/>
                <a:ea typeface="Times New Roman"/>
                <a:cs typeface="Times New Roman"/>
                <a:sym typeface="Times New Roman"/>
              </a:rPr>
              <a:t>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Address:  </a:t>
            </a:r>
            <a:r>
              <a:rPr lang="en" sz="1400" u="sng">
                <a:solidFill>
                  <a:schemeClr val="dk1"/>
                </a:solidFill>
                <a:latin typeface="Calibri"/>
                <a:ea typeface="Calibri"/>
                <a:cs typeface="Calibri"/>
                <a:sym typeface="Calibri"/>
              </a:rPr>
              <a:t>                                                                            	</a:t>
            </a:r>
            <a:r>
              <a:rPr lang="en" sz="1400">
                <a:solidFill>
                  <a:schemeClr val="dk1"/>
                </a:solidFill>
                <a:latin typeface="Calibri"/>
                <a:ea typeface="Calibri"/>
                <a:cs typeface="Calibri"/>
                <a:sym typeface="Calibri"/>
              </a:rPr>
              <a:t> Phone: </a:t>
            </a:r>
            <a:r>
              <a:rPr lang="en" sz="1400" u="sng">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Times New Roman"/>
                <a:ea typeface="Times New Roman"/>
                <a:cs typeface="Times New Roman"/>
                <a:sym typeface="Times New Roman"/>
              </a:rPr>
              <a:t>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Your connection to Chattooga County Schools:   </a:t>
            </a:r>
            <a:r>
              <a:rPr lang="en" sz="1400" u="sng">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Times New Roman"/>
                <a:ea typeface="Times New Roman"/>
                <a:cs typeface="Times New Roman"/>
                <a:sym typeface="Times New Roman"/>
              </a:rPr>
              <a:t>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Title of Material: </a:t>
            </a:r>
            <a:r>
              <a:rPr lang="en" sz="1400" u="sng">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1.</a:t>
            </a:r>
            <a:r>
              <a:rPr lang="en" sz="1400">
                <a:solidFill>
                  <a:schemeClr val="dk1"/>
                </a:solidFill>
                <a:latin typeface="Times New Roman"/>
                <a:ea typeface="Times New Roman"/>
                <a:cs typeface="Times New Roman"/>
                <a:sym typeface="Times New Roman"/>
              </a:rPr>
              <a:t> </a:t>
            </a:r>
            <a:r>
              <a:rPr lang="en" sz="1400">
                <a:solidFill>
                  <a:schemeClr val="dk1"/>
                </a:solidFill>
                <a:latin typeface="Calibri"/>
                <a:ea typeface="Calibri"/>
                <a:cs typeface="Calibri"/>
                <a:sym typeface="Calibri"/>
              </a:rPr>
              <a:t>Resource on which you are commenting:</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Book: </a:t>
            </a:r>
            <a:r>
              <a:rPr lang="en" sz="1400" u="sng">
                <a:solidFill>
                  <a:schemeClr val="dk1"/>
                </a:solidFill>
                <a:latin typeface="Calibri"/>
                <a:ea typeface="Calibri"/>
                <a:cs typeface="Calibri"/>
                <a:sym typeface="Calibri"/>
              </a:rPr>
              <a:t>                </a:t>
            </a:r>
            <a:r>
              <a:rPr lang="en" sz="1400">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Textbook: </a:t>
            </a:r>
            <a:r>
              <a:rPr lang="en" sz="1400" u="sng">
                <a:solidFill>
                  <a:schemeClr val="dk1"/>
                </a:solidFill>
                <a:latin typeface="Calibri"/>
                <a:ea typeface="Calibri"/>
                <a:cs typeface="Calibri"/>
                <a:sym typeface="Calibri"/>
              </a:rPr>
              <a:t>                </a:t>
            </a:r>
            <a:r>
              <a:rPr lang="en" sz="1400">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Library Program: </a:t>
            </a:r>
            <a:r>
              <a:rPr lang="en" sz="1400" u="sng">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Display: </a:t>
            </a:r>
            <a:r>
              <a:rPr lang="en" sz="1400" u="sng">
                <a:solidFill>
                  <a:schemeClr val="dk1"/>
                </a:solidFill>
                <a:latin typeface="Calibri"/>
                <a:ea typeface="Calibri"/>
                <a:cs typeface="Calibri"/>
                <a:sym typeface="Calibri"/>
              </a:rPr>
              <a:t>                </a:t>
            </a:r>
            <a:r>
              <a:rPr lang="en" sz="1400">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Magazine: </a:t>
            </a:r>
            <a:r>
              <a:rPr lang="en" sz="1400" u="sng">
                <a:solidFill>
                  <a:schemeClr val="dk1"/>
                </a:solidFill>
                <a:latin typeface="Calibri"/>
                <a:ea typeface="Calibri"/>
                <a:cs typeface="Calibri"/>
                <a:sym typeface="Calibri"/>
              </a:rPr>
              <a:t>                </a:t>
            </a:r>
            <a:r>
              <a:rPr lang="en" sz="1400">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Audio Recording: </a:t>
            </a:r>
            <a:r>
              <a:rPr lang="en" sz="1400" u="sng">
                <a:solidFill>
                  <a:schemeClr val="dk1"/>
                </a:solidFill>
                <a:latin typeface="Calibri"/>
                <a:ea typeface="Calibri"/>
                <a:cs typeface="Calibri"/>
                <a:sym typeface="Calibri"/>
              </a:rPr>
              <a:t>               </a:t>
            </a:r>
            <a:r>
              <a:rPr lang="en" sz="1400">
                <a:solidFill>
                  <a:srgbClr val="888888"/>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Newspaper: </a:t>
            </a:r>
            <a:r>
              <a:rPr lang="en" sz="1400" u="sng">
                <a:solidFill>
                  <a:schemeClr val="dk1"/>
                </a:solidFill>
                <a:latin typeface="Calibri"/>
                <a:ea typeface="Calibri"/>
                <a:cs typeface="Calibri"/>
                <a:sym typeface="Calibri"/>
              </a:rPr>
              <a:t>                </a:t>
            </a:r>
            <a:r>
              <a:rPr lang="en" sz="1400">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Video: </a:t>
            </a:r>
            <a:r>
              <a:rPr lang="en" sz="1400" u="sng">
                <a:solidFill>
                  <a:schemeClr val="dk1"/>
                </a:solidFill>
                <a:latin typeface="Calibri"/>
                <a:ea typeface="Calibri"/>
                <a:cs typeface="Calibri"/>
                <a:sym typeface="Calibri"/>
              </a:rPr>
              <a:t>                </a:t>
            </a:r>
            <a:r>
              <a:rPr lang="en" sz="1400">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Other: </a:t>
            </a:r>
            <a:r>
              <a:rPr lang="en" sz="1400" u="sng">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Title:  </a:t>
            </a:r>
            <a:r>
              <a:rPr lang="en" sz="1400" u="sng">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Author/Producer: </a:t>
            </a:r>
            <a:r>
              <a:rPr lang="en" sz="1400" u="sng">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2.</a:t>
            </a:r>
            <a:r>
              <a:rPr lang="en" sz="1400">
                <a:solidFill>
                  <a:schemeClr val="dk1"/>
                </a:solidFill>
                <a:latin typeface="Times New Roman"/>
                <a:ea typeface="Times New Roman"/>
                <a:cs typeface="Times New Roman"/>
                <a:sym typeface="Times New Roman"/>
              </a:rPr>
              <a:t> </a:t>
            </a:r>
            <a:r>
              <a:rPr lang="en" sz="1400">
                <a:solidFill>
                  <a:schemeClr val="dk1"/>
                </a:solidFill>
                <a:latin typeface="Calibri"/>
                <a:ea typeface="Calibri"/>
                <a:cs typeface="Calibri"/>
                <a:sym typeface="Calibri"/>
              </a:rPr>
              <a:t>What brought this resource to your attention?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u="sng">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Times New Roman"/>
                <a:ea typeface="Times New Roman"/>
                <a:cs typeface="Times New Roman"/>
                <a:sym typeface="Times New Roman"/>
              </a:rPr>
              <a:t>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_______________________________________________________________________</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Times New Roman"/>
                <a:ea typeface="Times New Roman"/>
                <a:cs typeface="Times New Roman"/>
                <a:sym typeface="Times New Roman"/>
              </a:rPr>
              <a:t>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3.</a:t>
            </a:r>
            <a:r>
              <a:rPr lang="en" sz="1400">
                <a:solidFill>
                  <a:schemeClr val="dk1"/>
                </a:solidFill>
                <a:latin typeface="Times New Roman"/>
                <a:ea typeface="Times New Roman"/>
                <a:cs typeface="Times New Roman"/>
                <a:sym typeface="Times New Roman"/>
              </a:rPr>
              <a:t> </a:t>
            </a:r>
            <a:r>
              <a:rPr lang="en" sz="1400">
                <a:solidFill>
                  <a:schemeClr val="dk1"/>
                </a:solidFill>
                <a:latin typeface="Calibri"/>
                <a:ea typeface="Calibri"/>
                <a:cs typeface="Calibri"/>
                <a:sym typeface="Calibri"/>
              </a:rPr>
              <a:t>Have you examined the entire resource? ____________________________________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4.</a:t>
            </a:r>
            <a:r>
              <a:rPr lang="en" sz="1400">
                <a:solidFill>
                  <a:schemeClr val="dk1"/>
                </a:solidFill>
                <a:latin typeface="Times New Roman"/>
                <a:ea typeface="Times New Roman"/>
                <a:cs typeface="Times New Roman"/>
                <a:sym typeface="Times New Roman"/>
              </a:rPr>
              <a:t> </a:t>
            </a:r>
            <a:r>
              <a:rPr lang="en" sz="1400">
                <a:solidFill>
                  <a:schemeClr val="dk1"/>
                </a:solidFill>
                <a:latin typeface="Calibri"/>
                <a:ea typeface="Calibri"/>
                <a:cs typeface="Calibri"/>
                <a:sym typeface="Calibri"/>
              </a:rPr>
              <a:t>What concerns you about the resource? Please be specific. Include page number(s).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u="sng">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Times New Roman"/>
                <a:ea typeface="Times New Roman"/>
                <a:cs typeface="Times New Roman"/>
                <a:sym typeface="Times New Roman"/>
              </a:rPr>
              <a:t>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u="sng">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             		5.</a:t>
            </a:r>
            <a:r>
              <a:rPr lang="en" sz="1400">
                <a:solidFill>
                  <a:schemeClr val="dk1"/>
                </a:solidFill>
                <a:latin typeface="Times New Roman"/>
                <a:ea typeface="Times New Roman"/>
                <a:cs typeface="Times New Roman"/>
                <a:sym typeface="Times New Roman"/>
              </a:rPr>
              <a:t> </a:t>
            </a:r>
            <a:r>
              <a:rPr lang="en" sz="1400">
                <a:solidFill>
                  <a:schemeClr val="dk1"/>
                </a:solidFill>
                <a:latin typeface="Calibri"/>
                <a:ea typeface="Calibri"/>
                <a:cs typeface="Calibri"/>
                <a:sym typeface="Calibri"/>
              </a:rPr>
              <a:t>What would you like the media center to do about this material?</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u="sng">
                <a:solidFill>
                  <a:schemeClr val="dk1"/>
                </a:solidFill>
                <a:latin typeface="Calibri"/>
                <a:ea typeface="Calibri"/>
                <a:cs typeface="Calibri"/>
                <a:sym typeface="Calibri"/>
              </a:rPr>
              <a:t>                </a:t>
            </a:r>
            <a:r>
              <a:rPr lang="en" sz="1400">
                <a:solidFill>
                  <a:schemeClr val="dk1"/>
                </a:solidFill>
                <a:latin typeface="Calibri"/>
                <a:ea typeface="Calibri"/>
                <a:cs typeface="Calibri"/>
                <a:sym typeface="Calibri"/>
              </a:rPr>
              <a:t>  Do not lend it to my child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u="sng">
                <a:solidFill>
                  <a:schemeClr val="dk1"/>
                </a:solidFill>
                <a:latin typeface="Calibri"/>
                <a:ea typeface="Calibri"/>
                <a:cs typeface="Calibri"/>
                <a:sym typeface="Calibri"/>
              </a:rPr>
              <a:t>                </a:t>
            </a:r>
            <a:r>
              <a:rPr lang="en" sz="1400">
                <a:solidFill>
                  <a:schemeClr val="dk1"/>
                </a:solidFill>
                <a:latin typeface="Calibri"/>
                <a:ea typeface="Calibri"/>
                <a:cs typeface="Calibri"/>
                <a:sym typeface="Calibri"/>
              </a:rPr>
              <a:t>  Request a re-evaluation of its usefulness by the Media Committee</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Times New Roman"/>
                <a:ea typeface="Times New Roman"/>
                <a:cs typeface="Times New Roman"/>
                <a:sym typeface="Times New Roman"/>
              </a:rPr>
              <a:t>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 sz="1400">
                <a:solidFill>
                  <a:srgbClr val="888888"/>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u="sng">
                <a:solidFill>
                  <a:schemeClr val="dk1"/>
                </a:solidFill>
                <a:latin typeface="Calibri"/>
                <a:ea typeface="Calibri"/>
                <a:cs typeface="Calibri"/>
                <a:sym typeface="Calibri"/>
              </a:rPr>
              <a:t>                                                                         </a:t>
            </a:r>
            <a:r>
              <a:rPr lang="en" sz="1400">
                <a:solidFill>
                  <a:schemeClr val="dk1"/>
                </a:solidFill>
                <a:latin typeface="Calibri"/>
                <a:ea typeface="Calibri"/>
                <a:cs typeface="Calibri"/>
                <a:sym typeface="Calibri"/>
              </a:rPr>
              <a:t>                     </a:t>
            </a:r>
            <a:r>
              <a:rPr lang="en" sz="1400" u="sng">
                <a:solidFill>
                  <a:schemeClr val="dk1"/>
                </a:solidFill>
                <a:latin typeface="Calibri"/>
                <a:ea typeface="Calibri"/>
                <a:cs typeface="Calibri"/>
                <a:sym typeface="Calibri"/>
              </a:rPr>
              <a:t>                                     </a:t>
            </a:r>
            <a:endParaRPr sz="1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400">
                <a:solidFill>
                  <a:schemeClr val="dk1"/>
                </a:solidFill>
                <a:latin typeface="Calibri"/>
                <a:ea typeface="Calibri"/>
                <a:cs typeface="Calibri"/>
                <a:sym typeface="Calibri"/>
              </a:rPr>
              <a:t>Signature                                                       		  Date</a:t>
            </a:r>
            <a:endParaRPr sz="1400">
              <a:solidFill>
                <a:schemeClr val="dk1"/>
              </a:solidFill>
            </a:endParaRPr>
          </a:p>
          <a:p>
            <a:pPr indent="0" lvl="0" marL="0" rtl="0" algn="l">
              <a:lnSpc>
                <a:spcPct val="100000"/>
              </a:lnSpc>
              <a:spcBef>
                <a:spcPts val="0"/>
              </a:spcBef>
              <a:spcAft>
                <a:spcPts val="0"/>
              </a:spcAft>
              <a:buNone/>
            </a:pPr>
            <a:r>
              <a:rPr lang="en" sz="1400">
                <a:solidFill>
                  <a:schemeClr val="dk1"/>
                </a:solidFill>
                <a:highlight>
                  <a:srgbClr val="FFFFFF"/>
                </a:highlight>
              </a:rPr>
              <a:t> </a:t>
            </a:r>
            <a:r>
              <a:rPr lang="en" sz="1400">
                <a:solidFill>
                  <a:schemeClr val="dk1"/>
                </a:solidFill>
                <a:latin typeface="Times New Roman"/>
                <a:ea typeface="Times New Roman"/>
                <a:cs typeface="Times New Roman"/>
                <a:sym typeface="Times New Roman"/>
              </a:rPr>
              <a:t> </a:t>
            </a:r>
            <a:endParaRPr sz="14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249300" y="176599"/>
            <a:ext cx="6816600" cy="755400"/>
          </a:xfrm>
          <a:prstGeom prst="rect">
            <a:avLst/>
          </a:prstGeom>
        </p:spPr>
        <p:txBody>
          <a:bodyPr anchorCtr="0" anchor="t" bIns="91425" lIns="91425" spcFirstLastPara="1" rIns="91425" wrap="square" tIns="91425">
            <a:noAutofit/>
          </a:bodyPr>
          <a:lstStyle/>
          <a:p>
            <a:pPr indent="0" lvl="0" marL="342900" marR="95250" rtl="0" algn="l">
              <a:spcBef>
                <a:spcPts val="0"/>
              </a:spcBef>
              <a:spcAft>
                <a:spcPts val="0"/>
              </a:spcAft>
              <a:buNone/>
            </a:pPr>
            <a:r>
              <a:rPr b="1" lang="en" sz="2400"/>
              <a:t>Table of Contents</a:t>
            </a:r>
            <a:endParaRPr sz="2400"/>
          </a:p>
        </p:txBody>
      </p:sp>
      <p:sp>
        <p:nvSpPr>
          <p:cNvPr id="63" name="Google Shape;63;p14"/>
          <p:cNvSpPr txBox="1"/>
          <p:nvPr>
            <p:ph idx="1" type="body"/>
          </p:nvPr>
        </p:nvSpPr>
        <p:spPr>
          <a:xfrm>
            <a:off x="249350" y="932000"/>
            <a:ext cx="6816600" cy="8888100"/>
          </a:xfrm>
          <a:prstGeom prst="rect">
            <a:avLst/>
          </a:prstGeom>
        </p:spPr>
        <p:txBody>
          <a:bodyPr anchorCtr="0" anchor="t" bIns="91425" lIns="91425" spcFirstLastPara="1" rIns="91425" wrap="square" tIns="91425">
            <a:noAutofit/>
          </a:bodyPr>
          <a:lstStyle/>
          <a:p>
            <a:pPr indent="0" lvl="0" marL="342900" marR="95250" rtl="0" algn="l">
              <a:lnSpc>
                <a:spcPct val="100000"/>
              </a:lnSpc>
              <a:spcBef>
                <a:spcPts val="0"/>
              </a:spcBef>
              <a:spcAft>
                <a:spcPts val="0"/>
              </a:spcAft>
              <a:buClr>
                <a:schemeClr val="dk1"/>
              </a:buClr>
              <a:buSzPts val="1100"/>
              <a:buFont typeface="Arial"/>
              <a:buNone/>
            </a:pPr>
            <a:r>
              <a:rPr lang="en" sz="2400">
                <a:solidFill>
                  <a:schemeClr val="dk1"/>
                </a:solidFill>
              </a:rPr>
              <a:t>I. Mission/Philosophy and Objectives</a:t>
            </a:r>
            <a:endParaRPr sz="2400">
              <a:solidFill>
                <a:schemeClr val="dk1"/>
              </a:solidFill>
            </a:endParaRPr>
          </a:p>
          <a:p>
            <a:pPr indent="0" lvl="0" marL="342900" marR="95250" rtl="0" algn="l">
              <a:lnSpc>
                <a:spcPct val="100000"/>
              </a:lnSpc>
              <a:spcBef>
                <a:spcPts val="0"/>
              </a:spcBef>
              <a:spcAft>
                <a:spcPts val="0"/>
              </a:spcAft>
              <a:buClr>
                <a:schemeClr val="dk1"/>
              </a:buClr>
              <a:buSzPts val="1100"/>
              <a:buFont typeface="Arial"/>
              <a:buNone/>
            </a:pPr>
            <a:r>
              <a:rPr lang="en" sz="2400">
                <a:solidFill>
                  <a:schemeClr val="dk1"/>
                </a:solidFill>
              </a:rPr>
              <a:t>II. Selection &amp; Weeding Procedures</a:t>
            </a:r>
            <a:endParaRPr sz="2400">
              <a:solidFill>
                <a:schemeClr val="dk1"/>
              </a:solidFill>
            </a:endParaRPr>
          </a:p>
          <a:p>
            <a:pPr indent="0" lvl="0" marL="342900" marR="95250" rtl="0" algn="l">
              <a:lnSpc>
                <a:spcPct val="100000"/>
              </a:lnSpc>
              <a:spcBef>
                <a:spcPts val="0"/>
              </a:spcBef>
              <a:spcAft>
                <a:spcPts val="0"/>
              </a:spcAft>
              <a:buClr>
                <a:schemeClr val="dk1"/>
              </a:buClr>
              <a:buSzPts val="1100"/>
              <a:buFont typeface="Arial"/>
              <a:buNone/>
            </a:pPr>
            <a:r>
              <a:rPr lang="en" sz="2400">
                <a:solidFill>
                  <a:schemeClr val="dk1"/>
                </a:solidFill>
              </a:rPr>
              <a:t>III. Challenged Materials</a:t>
            </a:r>
            <a:endParaRPr sz="2400">
              <a:solidFill>
                <a:schemeClr val="dk1"/>
              </a:solidFill>
            </a:endParaRPr>
          </a:p>
          <a:p>
            <a:pPr indent="0" lvl="0" marL="342900" marR="95250" rtl="0" algn="l">
              <a:lnSpc>
                <a:spcPct val="100000"/>
              </a:lnSpc>
              <a:spcBef>
                <a:spcPts val="0"/>
              </a:spcBef>
              <a:spcAft>
                <a:spcPts val="0"/>
              </a:spcAft>
              <a:buClr>
                <a:schemeClr val="dk1"/>
              </a:buClr>
              <a:buSzPts val="1100"/>
              <a:buFont typeface="Arial"/>
              <a:buNone/>
            </a:pPr>
            <a:r>
              <a:rPr lang="en" sz="2400">
                <a:solidFill>
                  <a:schemeClr val="dk1"/>
                </a:solidFill>
              </a:rPr>
              <a:t>IV. Operation Procedure</a:t>
            </a:r>
            <a:endParaRPr sz="2400">
              <a:solidFill>
                <a:schemeClr val="dk1"/>
              </a:solidFill>
            </a:endParaRPr>
          </a:p>
          <a:p>
            <a:pPr indent="0" lvl="0" marL="342900" marR="95250" rtl="0" algn="l">
              <a:lnSpc>
                <a:spcPct val="100000"/>
              </a:lnSpc>
              <a:spcBef>
                <a:spcPts val="0"/>
              </a:spcBef>
              <a:spcAft>
                <a:spcPts val="0"/>
              </a:spcAft>
              <a:buClr>
                <a:schemeClr val="dk1"/>
              </a:buClr>
              <a:buSzPts val="1100"/>
              <a:buFont typeface="Arial"/>
              <a:buNone/>
            </a:pPr>
            <a:r>
              <a:rPr lang="en" sz="2400">
                <a:solidFill>
                  <a:schemeClr val="dk1"/>
                </a:solidFill>
              </a:rPr>
              <a:t>V. Copyright Procedure</a:t>
            </a:r>
            <a:endParaRPr sz="2400">
              <a:solidFill>
                <a:schemeClr val="dk1"/>
              </a:solidFill>
            </a:endParaRPr>
          </a:p>
          <a:p>
            <a:pPr indent="0" lvl="0" marL="342900" marR="95250" rtl="0" algn="l">
              <a:lnSpc>
                <a:spcPct val="100000"/>
              </a:lnSpc>
              <a:spcBef>
                <a:spcPts val="0"/>
              </a:spcBef>
              <a:spcAft>
                <a:spcPts val="0"/>
              </a:spcAft>
              <a:buClr>
                <a:schemeClr val="dk1"/>
              </a:buClr>
              <a:buSzPts val="1100"/>
              <a:buFont typeface="Arial"/>
              <a:buNone/>
            </a:pPr>
            <a:r>
              <a:rPr lang="en" sz="2400">
                <a:solidFill>
                  <a:schemeClr val="dk1"/>
                </a:solidFill>
              </a:rPr>
              <a:t>VI. Procedure Review</a:t>
            </a:r>
            <a:endParaRPr sz="2400">
              <a:solidFill>
                <a:schemeClr val="dk1"/>
              </a:solidFill>
            </a:endParaRPr>
          </a:p>
          <a:p>
            <a:pPr indent="0" lvl="0" marL="342900" marR="95250" rtl="0" algn="l">
              <a:lnSpc>
                <a:spcPct val="100000"/>
              </a:lnSpc>
              <a:spcBef>
                <a:spcPts val="0"/>
              </a:spcBef>
              <a:spcAft>
                <a:spcPts val="0"/>
              </a:spcAft>
              <a:buClr>
                <a:schemeClr val="dk1"/>
              </a:buClr>
              <a:buSzPts val="1100"/>
              <a:buFont typeface="Arial"/>
              <a:buNone/>
            </a:pPr>
            <a:r>
              <a:rPr lang="en" sz="2400">
                <a:solidFill>
                  <a:schemeClr val="dk1"/>
                </a:solidFill>
              </a:rPr>
              <a:t>Appendix A - Job Description</a:t>
            </a:r>
            <a:endParaRPr sz="2400">
              <a:solidFill>
                <a:schemeClr val="dk1"/>
              </a:solidFill>
            </a:endParaRPr>
          </a:p>
          <a:p>
            <a:pPr indent="0" lvl="0" marL="342900" marR="95250" rtl="0" algn="l">
              <a:lnSpc>
                <a:spcPct val="100000"/>
              </a:lnSpc>
              <a:spcBef>
                <a:spcPts val="0"/>
              </a:spcBef>
              <a:spcAft>
                <a:spcPts val="0"/>
              </a:spcAft>
              <a:buClr>
                <a:schemeClr val="dk1"/>
              </a:buClr>
              <a:buSzPts val="1100"/>
              <a:buFont typeface="Arial"/>
              <a:buNone/>
            </a:pPr>
            <a:r>
              <a:rPr lang="en" sz="2400">
                <a:solidFill>
                  <a:schemeClr val="dk1"/>
                </a:solidFill>
              </a:rPr>
              <a:t>Appendix B - Database Formats</a:t>
            </a:r>
            <a:endParaRPr sz="2400">
              <a:solidFill>
                <a:schemeClr val="dk1"/>
              </a:solidFill>
            </a:endParaRPr>
          </a:p>
          <a:p>
            <a:pPr indent="0" lvl="0" marL="342900" marR="95250" rtl="0" algn="l">
              <a:lnSpc>
                <a:spcPct val="100000"/>
              </a:lnSpc>
              <a:spcBef>
                <a:spcPts val="0"/>
              </a:spcBef>
              <a:spcAft>
                <a:spcPts val="0"/>
              </a:spcAft>
              <a:buClr>
                <a:schemeClr val="dk1"/>
              </a:buClr>
              <a:buSzPts val="1100"/>
              <a:buFont typeface="Arial"/>
              <a:buNone/>
            </a:pPr>
            <a:r>
              <a:rPr lang="en" sz="2400">
                <a:solidFill>
                  <a:schemeClr val="dk1"/>
                </a:solidFill>
              </a:rPr>
              <a:t>Appendix C - Destiny School Websites</a:t>
            </a:r>
            <a:endParaRPr sz="2400">
              <a:solidFill>
                <a:schemeClr val="dk1"/>
              </a:solidFill>
            </a:endParaRPr>
          </a:p>
          <a:p>
            <a:pPr indent="0" lvl="0" marL="342900" marR="95250" rtl="0" algn="l">
              <a:lnSpc>
                <a:spcPct val="100000"/>
              </a:lnSpc>
              <a:spcBef>
                <a:spcPts val="0"/>
              </a:spcBef>
              <a:spcAft>
                <a:spcPts val="0"/>
              </a:spcAft>
              <a:buClr>
                <a:schemeClr val="dk1"/>
              </a:buClr>
              <a:buSzPts val="1100"/>
              <a:buFont typeface="Arial"/>
              <a:buNone/>
            </a:pPr>
            <a:r>
              <a:rPr lang="en" sz="2400">
                <a:solidFill>
                  <a:schemeClr val="dk1"/>
                </a:solidFill>
              </a:rPr>
              <a:t>Appendix D - Reconsideration Form</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249300" y="176599"/>
            <a:ext cx="6816600" cy="755400"/>
          </a:xfrm>
          <a:prstGeom prst="rect">
            <a:avLst/>
          </a:prstGeom>
        </p:spPr>
        <p:txBody>
          <a:bodyPr anchorCtr="0" anchor="t" bIns="91425" lIns="91425" spcFirstLastPara="1" rIns="91425" wrap="square" tIns="91425">
            <a:noAutofit/>
          </a:bodyPr>
          <a:lstStyle/>
          <a:p>
            <a:pPr indent="0" lvl="0" marL="342900" marR="95250" rtl="0" algn="l">
              <a:spcBef>
                <a:spcPts val="0"/>
              </a:spcBef>
              <a:spcAft>
                <a:spcPts val="0"/>
              </a:spcAft>
              <a:buClr>
                <a:schemeClr val="dk1"/>
              </a:buClr>
              <a:buSzPts val="1100"/>
              <a:buFont typeface="Arial"/>
              <a:buNone/>
            </a:pPr>
            <a:r>
              <a:rPr b="1" lang="en" sz="2400"/>
              <a:t>I. Mission/Philosophy and Objectives</a:t>
            </a:r>
            <a:r>
              <a:rPr lang="en" sz="2400"/>
              <a:t> </a:t>
            </a:r>
            <a:endParaRPr sz="2400"/>
          </a:p>
        </p:txBody>
      </p:sp>
      <p:sp>
        <p:nvSpPr>
          <p:cNvPr id="69" name="Google Shape;69;p15"/>
          <p:cNvSpPr txBox="1"/>
          <p:nvPr>
            <p:ph idx="1" type="body"/>
          </p:nvPr>
        </p:nvSpPr>
        <p:spPr>
          <a:xfrm>
            <a:off x="249350" y="932000"/>
            <a:ext cx="6816600" cy="8888100"/>
          </a:xfrm>
          <a:prstGeom prst="rect">
            <a:avLst/>
          </a:prstGeom>
        </p:spPr>
        <p:txBody>
          <a:bodyPr anchorCtr="0" anchor="t" bIns="91425" lIns="91425" spcFirstLastPara="1" rIns="91425" wrap="square" tIns="91425">
            <a:noAutofit/>
          </a:bodyPr>
          <a:lstStyle/>
          <a:p>
            <a:pPr indent="0" lvl="0" marL="342900" marR="95250" rtl="0" algn="l">
              <a:lnSpc>
                <a:spcPct val="100000"/>
              </a:lnSpc>
              <a:spcBef>
                <a:spcPts val="0"/>
              </a:spcBef>
              <a:spcAft>
                <a:spcPts val="0"/>
              </a:spcAft>
              <a:buNone/>
            </a:pPr>
            <a:r>
              <a:rPr b="1" lang="en" sz="1400">
                <a:solidFill>
                  <a:schemeClr val="dk1"/>
                </a:solidFill>
              </a:rPr>
              <a:t>A. Mission/Philosophy</a:t>
            </a:r>
            <a:r>
              <a:rPr lang="en" sz="1400">
                <a:solidFill>
                  <a:schemeClr val="dk1"/>
                </a:solidFill>
              </a:rPr>
              <a:t>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School library media centers function as a basic requirement for quality education through provision of materials, technology and services to implement all parts of the teaching and learning process. The media center reflects the philosophy of the school and shares its aims and objectives. It also has as its goal helping teachers and students become effective users of ideas, technology and information. </a:t>
            </a:r>
            <a:endParaRPr sz="1400">
              <a:solidFill>
                <a:schemeClr val="dk1"/>
              </a:solidFill>
            </a:endParaRPr>
          </a:p>
          <a:p>
            <a:pPr indent="0" lvl="0" marL="342900" marR="95250" rtl="0" algn="l">
              <a:lnSpc>
                <a:spcPct val="100000"/>
              </a:lnSpc>
              <a:spcBef>
                <a:spcPts val="0"/>
              </a:spcBef>
              <a:spcAft>
                <a:spcPts val="0"/>
              </a:spcAft>
              <a:buNone/>
            </a:pPr>
            <a:r>
              <a:t/>
            </a:r>
            <a:endParaRPr sz="1400">
              <a:solidFill>
                <a:schemeClr val="dk1"/>
              </a:solidFill>
            </a:endParaRPr>
          </a:p>
          <a:p>
            <a:pPr indent="0" lvl="0" marL="342900" marR="95250" rtl="0" algn="l">
              <a:lnSpc>
                <a:spcPct val="100000"/>
              </a:lnSpc>
              <a:spcBef>
                <a:spcPts val="0"/>
              </a:spcBef>
              <a:spcAft>
                <a:spcPts val="0"/>
              </a:spcAft>
              <a:buNone/>
            </a:pPr>
            <a:r>
              <a:rPr b="1" lang="en" sz="1400">
                <a:solidFill>
                  <a:schemeClr val="dk1"/>
                </a:solidFill>
              </a:rPr>
              <a:t>B. Objectives</a:t>
            </a:r>
            <a:r>
              <a:rPr lang="en" sz="1400">
                <a:solidFill>
                  <a:schemeClr val="dk1"/>
                </a:solidFill>
              </a:rPr>
              <a:t> </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1. To plan instruction and develop the library media program using state and district curricula and standards, instructional calendars, effective strategies, resources, and data to support teachers and address the differentiated needs of all students.</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2.  To develop a culture of reading and promote reading as a foundational skill for learning, personal growth, and enjoyment.</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3.  To plan and provide instruction that addresses multiple literacies, including information literacy, media literacy, and technology literacy.</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4.  To foster the success of all students by serving on decision-making teams in the school, designing and delivering professional learning, and contributing to a shared vision of teaching and learning that leads to school improvement.</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5.  To teach and model developmentally appropriate best practices for learning and research.</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6.  To develop and implement a strategic plan and vision for continuous improvement of the library media program and to support the learning goals of the school community.</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7. To provide a well-managed, safe, and welcoming environment that supports personalized learning, includes flexible and equitable access to physical and digital resources, ensures a well-rounded education, and encourages respect for all.</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8.  To support the curriculum through selection and management of resources that meet the needs and interest of patrons.</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9.  To foster the success of students by demonstrating professional standards and ethics, engaging in continuous professional learning, and contributing to the profession.</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10.  To foster the success of all students by communicating and collaborating effectively with stakeholders in ways that enhance student learning and engagement.</a:t>
            </a:r>
            <a:endParaRPr sz="1400">
              <a:solidFill>
                <a:schemeClr val="dk1"/>
              </a:solidFill>
            </a:endParaRPr>
          </a:p>
          <a:p>
            <a:pPr indent="0" lvl="0" marL="342900" marR="95250" rtl="0" algn="l">
              <a:lnSpc>
                <a:spcPct val="100000"/>
              </a:lnSpc>
              <a:spcBef>
                <a:spcPts val="0"/>
              </a:spcBef>
              <a:spcAft>
                <a:spcPts val="0"/>
              </a:spcAft>
              <a:buClr>
                <a:schemeClr val="dk1"/>
              </a:buClr>
              <a:buSzPts val="1100"/>
              <a:buFont typeface="Arial"/>
              <a:buNone/>
            </a:pPr>
            <a:r>
              <a:t/>
            </a:r>
            <a:endParaRPr sz="14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249300" y="176599"/>
            <a:ext cx="6816600" cy="755400"/>
          </a:xfrm>
          <a:prstGeom prst="rect">
            <a:avLst/>
          </a:prstGeom>
        </p:spPr>
        <p:txBody>
          <a:bodyPr anchorCtr="0" anchor="t" bIns="91425" lIns="91425" spcFirstLastPara="1" rIns="91425" wrap="square" tIns="91425">
            <a:noAutofit/>
          </a:bodyPr>
          <a:lstStyle/>
          <a:p>
            <a:pPr indent="0" lvl="0" marL="342900" marR="95250" rtl="0" algn="l">
              <a:spcBef>
                <a:spcPts val="0"/>
              </a:spcBef>
              <a:spcAft>
                <a:spcPts val="0"/>
              </a:spcAft>
              <a:buNone/>
            </a:pPr>
            <a:r>
              <a:rPr b="1" lang="en" sz="2400"/>
              <a:t>I</a:t>
            </a:r>
            <a:r>
              <a:rPr b="1" lang="en" sz="2400"/>
              <a:t>I. Selection &amp; Weeding Procedures</a:t>
            </a:r>
            <a:endParaRPr sz="2400"/>
          </a:p>
        </p:txBody>
      </p:sp>
      <p:sp>
        <p:nvSpPr>
          <p:cNvPr id="75" name="Google Shape;75;p16"/>
          <p:cNvSpPr txBox="1"/>
          <p:nvPr>
            <p:ph idx="1" type="body"/>
          </p:nvPr>
        </p:nvSpPr>
        <p:spPr>
          <a:xfrm>
            <a:off x="249350" y="932000"/>
            <a:ext cx="6816600" cy="8888100"/>
          </a:xfrm>
          <a:prstGeom prst="rect">
            <a:avLst/>
          </a:prstGeom>
        </p:spPr>
        <p:txBody>
          <a:bodyPr anchorCtr="0" anchor="t" bIns="91425" lIns="91425" spcFirstLastPara="1" rIns="91425" wrap="square" tIns="91425">
            <a:noAutofit/>
          </a:bodyPr>
          <a:lstStyle/>
          <a:p>
            <a:pPr indent="0" lvl="0" marL="342900" marR="95250" rtl="0" algn="l">
              <a:lnSpc>
                <a:spcPct val="100000"/>
              </a:lnSpc>
              <a:spcBef>
                <a:spcPts val="0"/>
              </a:spcBef>
              <a:spcAft>
                <a:spcPts val="0"/>
              </a:spcAft>
              <a:buNone/>
            </a:pPr>
            <a:r>
              <a:rPr b="1" lang="en" sz="1400">
                <a:solidFill>
                  <a:schemeClr val="dk1"/>
                </a:solidFill>
              </a:rPr>
              <a:t>A.</a:t>
            </a:r>
            <a:r>
              <a:rPr lang="en" sz="1400">
                <a:solidFill>
                  <a:schemeClr val="dk1"/>
                </a:solidFill>
              </a:rPr>
              <a:t> Recommendations for selection will be accepted from the faculty and the student body.   An advisory committee composed of the all district library media specialists will assist the individual library media specialist in the selection process.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While selection may involve many persons, the responsibility for the coordination of selection and making the recommendation for purchase rests with the certified media personnel in each individual center.</a:t>
            </a:r>
            <a:endParaRPr sz="1400">
              <a:solidFill>
                <a:schemeClr val="dk1"/>
              </a:solidFill>
            </a:endParaRPr>
          </a:p>
          <a:p>
            <a:pPr indent="0" lvl="0" marL="342900" marR="95250" rtl="0" algn="l">
              <a:lnSpc>
                <a:spcPct val="100000"/>
              </a:lnSpc>
              <a:spcBef>
                <a:spcPts val="0"/>
              </a:spcBef>
              <a:spcAft>
                <a:spcPts val="0"/>
              </a:spcAft>
              <a:buNone/>
            </a:pPr>
            <a:r>
              <a:t/>
            </a:r>
            <a:endParaRPr sz="1400">
              <a:solidFill>
                <a:schemeClr val="dk1"/>
              </a:solidFill>
            </a:endParaRPr>
          </a:p>
          <a:p>
            <a:pPr indent="0" lvl="0" marL="342900" marR="95250" rtl="0" algn="l">
              <a:lnSpc>
                <a:spcPct val="100000"/>
              </a:lnSpc>
              <a:spcBef>
                <a:spcPts val="0"/>
              </a:spcBef>
              <a:spcAft>
                <a:spcPts val="0"/>
              </a:spcAft>
              <a:buNone/>
            </a:pPr>
            <a:r>
              <a:rPr b="1" lang="en" sz="1400">
                <a:solidFill>
                  <a:schemeClr val="dk1"/>
                </a:solidFill>
              </a:rPr>
              <a:t>B. Selection Criteria</a:t>
            </a:r>
            <a:r>
              <a:rPr lang="en" sz="1400">
                <a:solidFill>
                  <a:schemeClr val="dk1"/>
                </a:solidFill>
              </a:rPr>
              <a:t>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The selection of materials shall use the following criteria as a guide: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1. Educational significance </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2. Contribution the subject matter makes to the curriculum and the interests of the students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3. Favorable reviews found in standard selection sources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4. Favorable recommendations based on preview and examination of materials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5. Reputation and significance of the author, producer, or publisher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6. Validity, currency, and appropriateness of material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7. Contribution the material makes to various viewpoints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8. High degree quality of potential user appeal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9. High degree of literary value and artistic quality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10. Quality and variety of format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a:t>
            </a:r>
            <a:endParaRPr sz="1400">
              <a:solidFill>
                <a:schemeClr val="dk1"/>
              </a:solidFill>
            </a:endParaRPr>
          </a:p>
          <a:p>
            <a:pPr indent="0" lvl="0" marL="342900" marR="95250" rtl="0" algn="l">
              <a:lnSpc>
                <a:spcPct val="100000"/>
              </a:lnSpc>
              <a:spcBef>
                <a:spcPts val="0"/>
              </a:spcBef>
              <a:spcAft>
                <a:spcPts val="0"/>
              </a:spcAft>
              <a:buNone/>
            </a:pPr>
            <a:r>
              <a:rPr b="1" lang="en" sz="1400">
                <a:solidFill>
                  <a:schemeClr val="dk1"/>
                </a:solidFill>
              </a:rPr>
              <a:t> </a:t>
            </a:r>
            <a:endParaRPr b="1" sz="1400">
              <a:solidFill>
                <a:schemeClr val="dk1"/>
              </a:solidFill>
            </a:endParaRPr>
          </a:p>
          <a:p>
            <a:pPr indent="0" lvl="0" marL="342900" marR="95250" rtl="0" algn="l">
              <a:lnSpc>
                <a:spcPct val="100000"/>
              </a:lnSpc>
              <a:spcBef>
                <a:spcPts val="0"/>
              </a:spcBef>
              <a:spcAft>
                <a:spcPts val="0"/>
              </a:spcAft>
              <a:buNone/>
            </a:pPr>
            <a:r>
              <a:rPr b="1" lang="en" sz="1400">
                <a:solidFill>
                  <a:schemeClr val="dk1"/>
                </a:solidFill>
              </a:rPr>
              <a:t>C. Weeding Criteria</a:t>
            </a:r>
            <a:r>
              <a:rPr lang="en" sz="1400">
                <a:solidFill>
                  <a:schemeClr val="dk1"/>
                </a:solidFill>
              </a:rPr>
              <a:t> </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1. Materials that are deemed no longer appropriate (i.e. out of date, not meeting the needs of the curriculum, not being used by the faculty, staff, and/or students), or which are worn will be removed from the collection.  </a:t>
            </a:r>
            <a:endParaRPr sz="1400">
              <a:solidFill>
                <a:schemeClr val="dk1"/>
              </a:solidFill>
            </a:endParaRPr>
          </a:p>
          <a:p>
            <a:pPr indent="-317500" lvl="0" marL="914400" marR="95250" rtl="0" algn="l">
              <a:lnSpc>
                <a:spcPct val="100000"/>
              </a:lnSpc>
              <a:spcBef>
                <a:spcPts val="0"/>
              </a:spcBef>
              <a:spcAft>
                <a:spcPts val="0"/>
              </a:spcAft>
              <a:buClr>
                <a:schemeClr val="dk1"/>
              </a:buClr>
              <a:buSzPts val="1400"/>
              <a:buAutoNum type="alphaLcPeriod"/>
            </a:pPr>
            <a:r>
              <a:rPr lang="en" sz="1400">
                <a:solidFill>
                  <a:schemeClr val="dk1"/>
                </a:solidFill>
              </a:rPr>
              <a:t>Nonfiction materials whose copyright dates exceed twenty years will be removed at the discretion of the media specialist.</a:t>
            </a:r>
            <a:endParaRPr sz="1400">
              <a:solidFill>
                <a:schemeClr val="dk1"/>
              </a:solidFill>
            </a:endParaRPr>
          </a:p>
          <a:p>
            <a:pPr indent="0" lvl="0" marL="476250" marR="95250" rtl="0" algn="l">
              <a:lnSpc>
                <a:spcPct val="100000"/>
              </a:lnSpc>
              <a:spcBef>
                <a:spcPts val="0"/>
              </a:spcBef>
              <a:spcAft>
                <a:spcPts val="0"/>
              </a:spcAft>
              <a:buNone/>
            </a:pPr>
            <a:r>
              <a:rPr lang="en" sz="1400">
                <a:solidFill>
                  <a:schemeClr val="dk1"/>
                </a:solidFill>
              </a:rPr>
              <a:t>2. Those materials that have been lost and/or worn, but continue to have value to the collection, will be replaced. </a:t>
            </a:r>
            <a:endParaRPr sz="1400">
              <a:solidFill>
                <a:schemeClr val="dk1"/>
              </a:solidFill>
            </a:endParaRPr>
          </a:p>
          <a:p>
            <a:pPr indent="0" lvl="0" marL="476250" marR="95250" rtl="0" algn="l">
              <a:lnSpc>
                <a:spcPct val="100000"/>
              </a:lnSpc>
              <a:spcBef>
                <a:spcPts val="0"/>
              </a:spcBef>
              <a:spcAft>
                <a:spcPts val="0"/>
              </a:spcAft>
              <a:buNone/>
            </a:pPr>
            <a:r>
              <a:rPr lang="en" sz="1400">
                <a:solidFill>
                  <a:schemeClr val="dk1"/>
                </a:solidFill>
              </a:rPr>
              <a:t>3. Classroom sets of books will not be circulated or housed in the media center.</a:t>
            </a:r>
            <a:endParaRPr sz="1400">
              <a:solidFill>
                <a:schemeClr val="dk1"/>
              </a:solidFill>
            </a:endParaRPr>
          </a:p>
          <a:p>
            <a:pPr indent="0" lvl="0" marL="476250" marR="95250" rtl="0" algn="l">
              <a:lnSpc>
                <a:spcPct val="100000"/>
              </a:lnSpc>
              <a:spcBef>
                <a:spcPts val="0"/>
              </a:spcBef>
              <a:spcAft>
                <a:spcPts val="0"/>
              </a:spcAft>
              <a:buNone/>
            </a:pPr>
            <a:r>
              <a:rPr lang="en" sz="1400">
                <a:solidFill>
                  <a:schemeClr val="dk1"/>
                </a:solidFill>
              </a:rPr>
              <a:t>4.  Initially, weeded materials will be offered to students and teachers. The remaining materials not selected by students or teachers will be disposed.</a:t>
            </a:r>
            <a:endParaRPr sz="1400">
              <a:solidFill>
                <a:schemeClr val="dk1"/>
              </a:solidFill>
            </a:endParaRPr>
          </a:p>
          <a:p>
            <a:pPr indent="0" lvl="0" marL="342900" marR="95250" rtl="0" algn="l">
              <a:lnSpc>
                <a:spcPct val="100000"/>
              </a:lnSpc>
              <a:spcBef>
                <a:spcPts val="0"/>
              </a:spcBef>
              <a:spcAft>
                <a:spcPts val="0"/>
              </a:spcAft>
              <a:buNone/>
            </a:pPr>
            <a:r>
              <a:t/>
            </a:r>
            <a:endParaRPr sz="1400">
              <a:solidFill>
                <a:schemeClr val="dk1"/>
              </a:solidFill>
            </a:endParaRPr>
          </a:p>
          <a:p>
            <a:pPr indent="0" lvl="0" marL="342900" marR="95250" rtl="0" algn="l">
              <a:lnSpc>
                <a:spcPct val="100000"/>
              </a:lnSpc>
              <a:spcBef>
                <a:spcPts val="0"/>
              </a:spcBef>
              <a:spcAft>
                <a:spcPts val="0"/>
              </a:spcAft>
              <a:buNone/>
            </a:pPr>
            <a:r>
              <a:rPr b="1" lang="en" sz="1400">
                <a:solidFill>
                  <a:schemeClr val="dk1"/>
                </a:solidFill>
              </a:rPr>
              <a:t>D. Gifts Criteria</a:t>
            </a:r>
            <a:r>
              <a:rPr lang="en" sz="1400">
                <a:solidFill>
                  <a:schemeClr val="dk1"/>
                </a:solidFill>
              </a:rPr>
              <a:t>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Gifts of books, media material, equipment, or technology, which meet the same criteria as purchased materials, will be welcomed with the understanding that the library media center specialist has the right to dispose of unsuitable materials.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a:t>
            </a:r>
            <a:endParaRPr b="1" sz="1400">
              <a:solidFill>
                <a:schemeClr val="dk1"/>
              </a:solidFill>
            </a:endParaRPr>
          </a:p>
          <a:p>
            <a:pPr indent="0" lvl="0" marL="342900" marR="95250" rtl="0" algn="l">
              <a:lnSpc>
                <a:spcPct val="100000"/>
              </a:lnSpc>
              <a:spcBef>
                <a:spcPts val="0"/>
              </a:spcBef>
              <a:spcAft>
                <a:spcPts val="0"/>
              </a:spcAft>
              <a:buNone/>
            </a:pPr>
            <a:r>
              <a:t/>
            </a:r>
            <a:endParaRPr sz="14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249300" y="176599"/>
            <a:ext cx="6816600" cy="755400"/>
          </a:xfrm>
          <a:prstGeom prst="rect">
            <a:avLst/>
          </a:prstGeom>
        </p:spPr>
        <p:txBody>
          <a:bodyPr anchorCtr="0" anchor="t" bIns="91425" lIns="91425" spcFirstLastPara="1" rIns="91425" wrap="square" tIns="91425">
            <a:noAutofit/>
          </a:bodyPr>
          <a:lstStyle/>
          <a:p>
            <a:pPr indent="0" lvl="0" marL="342900" marR="95250" rtl="0" algn="l">
              <a:spcBef>
                <a:spcPts val="0"/>
              </a:spcBef>
              <a:spcAft>
                <a:spcPts val="0"/>
              </a:spcAft>
              <a:buNone/>
            </a:pPr>
            <a:r>
              <a:rPr b="1" lang="en" sz="2400"/>
              <a:t>III. Challenged Materials</a:t>
            </a:r>
            <a:endParaRPr sz="2400"/>
          </a:p>
        </p:txBody>
      </p:sp>
      <p:sp>
        <p:nvSpPr>
          <p:cNvPr id="81" name="Google Shape;81;p17"/>
          <p:cNvSpPr txBox="1"/>
          <p:nvPr>
            <p:ph idx="1" type="body"/>
          </p:nvPr>
        </p:nvSpPr>
        <p:spPr>
          <a:xfrm>
            <a:off x="249350" y="932000"/>
            <a:ext cx="6816600" cy="8888100"/>
          </a:xfrm>
          <a:prstGeom prst="rect">
            <a:avLst/>
          </a:prstGeom>
        </p:spPr>
        <p:txBody>
          <a:bodyPr anchorCtr="0" anchor="t" bIns="91425" lIns="91425" spcFirstLastPara="1" rIns="91425" wrap="square" tIns="91425">
            <a:noAutofit/>
          </a:bodyPr>
          <a:lstStyle/>
          <a:p>
            <a:pPr indent="0" lvl="0" marL="342900" marR="95250" rtl="0" algn="l">
              <a:lnSpc>
                <a:spcPct val="100000"/>
              </a:lnSpc>
              <a:spcBef>
                <a:spcPts val="0"/>
              </a:spcBef>
              <a:spcAft>
                <a:spcPts val="0"/>
              </a:spcAft>
              <a:buNone/>
            </a:pPr>
            <a:r>
              <a:rPr b="1" lang="en" sz="1400">
                <a:solidFill>
                  <a:schemeClr val="dk1"/>
                </a:solidFill>
              </a:rPr>
              <a:t>A.</a:t>
            </a:r>
            <a:r>
              <a:rPr lang="en" sz="1400">
                <a:solidFill>
                  <a:schemeClr val="dk1"/>
                </a:solidFill>
              </a:rPr>
              <a:t> Any parent/guardian, community member, patron, or employee of the school district may raise objection to materials found in the media center. </a:t>
            </a:r>
            <a:endParaRPr sz="1400">
              <a:solidFill>
                <a:schemeClr val="dk1"/>
              </a:solidFill>
            </a:endParaRPr>
          </a:p>
          <a:p>
            <a:pPr indent="0" lvl="0" marL="342900" marR="95250" rtl="0" algn="l">
              <a:lnSpc>
                <a:spcPct val="100000"/>
              </a:lnSpc>
              <a:spcBef>
                <a:spcPts val="0"/>
              </a:spcBef>
              <a:spcAft>
                <a:spcPts val="0"/>
              </a:spcAft>
              <a:buNone/>
            </a:pPr>
            <a:r>
              <a:rPr b="1" lang="en" sz="1400">
                <a:solidFill>
                  <a:schemeClr val="dk1"/>
                </a:solidFill>
              </a:rPr>
              <a:t>B. </a:t>
            </a:r>
            <a:r>
              <a:rPr lang="en" sz="1400">
                <a:solidFill>
                  <a:schemeClr val="dk1"/>
                </a:solidFill>
              </a:rPr>
              <a:t>The following procedure shall be followed in the event material is challenged: </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1. The complainant shall be asked to make a written request on a pre-designed form (Appendix A) to be provided by the LMS.  </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2. Following the receipt of the written complaint, the principal and the media committee will review the challenged material to reevaluate its usefulness to the media center. The media committee will consist of:</a:t>
            </a:r>
            <a:endParaRPr sz="1400">
              <a:solidFill>
                <a:schemeClr val="dk1"/>
              </a:solidFill>
            </a:endParaRPr>
          </a:p>
          <a:p>
            <a:pPr indent="114300" lvl="0" marL="800100" marR="95250" rtl="0" algn="l">
              <a:lnSpc>
                <a:spcPct val="100000"/>
              </a:lnSpc>
              <a:spcBef>
                <a:spcPts val="0"/>
              </a:spcBef>
              <a:spcAft>
                <a:spcPts val="0"/>
              </a:spcAft>
              <a:buNone/>
            </a:pPr>
            <a:r>
              <a:rPr lang="en" sz="1400">
                <a:solidFill>
                  <a:schemeClr val="dk1"/>
                </a:solidFill>
              </a:rPr>
              <a:t>a. Building level administrator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b. Teacher from the subject area or grade level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c. Library media specialists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d. Two parents with a child enrolled in the district</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3. Within one month from the date of the written complaint, the committee will </a:t>
            </a:r>
            <a:endParaRPr sz="1400">
              <a:solidFill>
                <a:schemeClr val="dk1"/>
              </a:solidFill>
            </a:endParaRPr>
          </a:p>
          <a:p>
            <a:pPr indent="457200" lvl="0" marL="457200" marR="95250" rtl="0" algn="l">
              <a:lnSpc>
                <a:spcPct val="100000"/>
              </a:lnSpc>
              <a:spcBef>
                <a:spcPts val="0"/>
              </a:spcBef>
              <a:spcAft>
                <a:spcPts val="0"/>
              </a:spcAft>
              <a:buNone/>
            </a:pPr>
            <a:r>
              <a:rPr lang="en" sz="1400">
                <a:solidFill>
                  <a:schemeClr val="dk1"/>
                </a:solidFill>
              </a:rPr>
              <a:t>a. Read and examine the material. </a:t>
            </a:r>
            <a:endParaRPr sz="1400">
              <a:solidFill>
                <a:schemeClr val="dk1"/>
              </a:solidFill>
            </a:endParaRPr>
          </a:p>
          <a:p>
            <a:pPr indent="0" lvl="0" marL="914400" marR="95250" rtl="0" algn="l">
              <a:lnSpc>
                <a:spcPct val="100000"/>
              </a:lnSpc>
              <a:spcBef>
                <a:spcPts val="0"/>
              </a:spcBef>
              <a:spcAft>
                <a:spcPts val="0"/>
              </a:spcAft>
              <a:buNone/>
            </a:pPr>
            <a:r>
              <a:rPr lang="en" sz="1400">
                <a:solidFill>
                  <a:schemeClr val="dk1"/>
                </a:solidFill>
              </a:rPr>
              <a:t>b. Weigh values and faults and form opinions based on the material as a whole and not just on passages taken out of context </a:t>
            </a:r>
            <a:endParaRPr sz="1400">
              <a:solidFill>
                <a:schemeClr val="dk1"/>
              </a:solidFill>
            </a:endParaRPr>
          </a:p>
          <a:p>
            <a:pPr indent="0" lvl="0" marL="914400" marR="95250" rtl="0" algn="l">
              <a:lnSpc>
                <a:spcPct val="100000"/>
              </a:lnSpc>
              <a:spcBef>
                <a:spcPts val="0"/>
              </a:spcBef>
              <a:spcAft>
                <a:spcPts val="0"/>
              </a:spcAft>
              <a:buNone/>
            </a:pPr>
            <a:r>
              <a:rPr lang="en" sz="1400">
                <a:solidFill>
                  <a:schemeClr val="dk1"/>
                </a:solidFill>
              </a:rPr>
              <a:t>c. Discuss the material and notify the complainant, the administrative office, the building principal, and the media specialists of the media committee’s decision. </a:t>
            </a:r>
            <a:r>
              <a:rPr lang="en" sz="1400">
                <a:solidFill>
                  <a:schemeClr val="dk1"/>
                </a:solidFill>
              </a:rPr>
              <a:t> </a:t>
            </a:r>
            <a:endParaRPr b="1" sz="1400">
              <a:solidFill>
                <a:schemeClr val="dk1"/>
              </a:solidFill>
            </a:endParaRPr>
          </a:p>
          <a:p>
            <a:pPr indent="0" lvl="0" marL="342900" marR="95250" rtl="0" algn="l">
              <a:lnSpc>
                <a:spcPct val="100000"/>
              </a:lnSpc>
              <a:spcBef>
                <a:spcPts val="0"/>
              </a:spcBef>
              <a:spcAft>
                <a:spcPts val="0"/>
              </a:spcAft>
              <a:buNone/>
            </a:pPr>
            <a:r>
              <a:t/>
            </a:r>
            <a:endParaRPr sz="14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249300" y="176599"/>
            <a:ext cx="6816600" cy="755400"/>
          </a:xfrm>
          <a:prstGeom prst="rect">
            <a:avLst/>
          </a:prstGeom>
        </p:spPr>
        <p:txBody>
          <a:bodyPr anchorCtr="0" anchor="t" bIns="91425" lIns="91425" spcFirstLastPara="1" rIns="91425" wrap="square" tIns="91425">
            <a:noAutofit/>
          </a:bodyPr>
          <a:lstStyle/>
          <a:p>
            <a:pPr indent="0" lvl="0" marL="342900" marR="95250" rtl="0" algn="l">
              <a:spcBef>
                <a:spcPts val="0"/>
              </a:spcBef>
              <a:spcAft>
                <a:spcPts val="0"/>
              </a:spcAft>
              <a:buNone/>
            </a:pPr>
            <a:r>
              <a:rPr b="1" lang="en" sz="2400"/>
              <a:t>IV. Operation Procedure</a:t>
            </a:r>
            <a:endParaRPr sz="2400"/>
          </a:p>
        </p:txBody>
      </p:sp>
      <p:sp>
        <p:nvSpPr>
          <p:cNvPr id="87" name="Google Shape;87;p18"/>
          <p:cNvSpPr txBox="1"/>
          <p:nvPr>
            <p:ph idx="1" type="body"/>
          </p:nvPr>
        </p:nvSpPr>
        <p:spPr>
          <a:xfrm>
            <a:off x="249350" y="932000"/>
            <a:ext cx="6816600" cy="8888100"/>
          </a:xfrm>
          <a:prstGeom prst="rect">
            <a:avLst/>
          </a:prstGeom>
        </p:spPr>
        <p:txBody>
          <a:bodyPr anchorCtr="0" anchor="t" bIns="91425" lIns="91425" spcFirstLastPara="1" rIns="91425" wrap="square" tIns="91425">
            <a:noAutofit/>
          </a:bodyPr>
          <a:lstStyle/>
          <a:p>
            <a:pPr indent="0" lvl="0" marL="342900" marR="95250" rtl="0" algn="l">
              <a:lnSpc>
                <a:spcPct val="100000"/>
              </a:lnSpc>
              <a:spcBef>
                <a:spcPts val="0"/>
              </a:spcBef>
              <a:spcAft>
                <a:spcPts val="0"/>
              </a:spcAft>
              <a:buNone/>
            </a:pPr>
            <a:r>
              <a:rPr b="1" lang="en" sz="1400">
                <a:solidFill>
                  <a:schemeClr val="dk1"/>
                </a:solidFill>
              </a:rPr>
              <a:t>A.</a:t>
            </a:r>
            <a:r>
              <a:rPr lang="en" sz="1400">
                <a:solidFill>
                  <a:schemeClr val="dk1"/>
                </a:solidFill>
              </a:rPr>
              <a:t> Any parent/guardian, community member, patron, or employee of the school district may raise objection to materials found in the media center. </a:t>
            </a:r>
            <a:endParaRPr sz="1400">
              <a:solidFill>
                <a:schemeClr val="dk1"/>
              </a:solidFill>
            </a:endParaRPr>
          </a:p>
          <a:p>
            <a:pPr indent="0" lvl="0" marL="342900" marR="95250" rtl="0" algn="l">
              <a:lnSpc>
                <a:spcPct val="100000"/>
              </a:lnSpc>
              <a:spcBef>
                <a:spcPts val="0"/>
              </a:spcBef>
              <a:spcAft>
                <a:spcPts val="0"/>
              </a:spcAft>
              <a:buNone/>
            </a:pPr>
            <a:r>
              <a:rPr b="1" lang="en" sz="1400">
                <a:solidFill>
                  <a:schemeClr val="dk1"/>
                </a:solidFill>
              </a:rPr>
              <a:t>B. </a:t>
            </a:r>
            <a:r>
              <a:rPr lang="en" sz="1400">
                <a:solidFill>
                  <a:schemeClr val="dk1"/>
                </a:solidFill>
              </a:rPr>
              <a:t>The following procedure shall be followed in the event material is challenged: </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1. The complainant shall be asked to make a written request on a pre-designed form (Appendix A) to be provided by the LMS.  </a:t>
            </a:r>
            <a:endParaRPr sz="1400">
              <a:solidFill>
                <a:schemeClr val="dk1"/>
              </a:solidFill>
            </a:endParaRPr>
          </a:p>
          <a:p>
            <a:pPr indent="0" lvl="0" marL="457200" marR="95250" rtl="0" algn="l">
              <a:lnSpc>
                <a:spcPct val="100000"/>
              </a:lnSpc>
              <a:spcBef>
                <a:spcPts val="0"/>
              </a:spcBef>
              <a:spcAft>
                <a:spcPts val="0"/>
              </a:spcAft>
              <a:buNone/>
            </a:pPr>
            <a:r>
              <a:rPr lang="en" sz="1400">
                <a:solidFill>
                  <a:schemeClr val="dk1"/>
                </a:solidFill>
              </a:rPr>
              <a:t>2. Following the receipt of the written complaint, the principal and the media committee will review the challenged material to reevaluate its usefulness to the media center. The media committee will consist of:</a:t>
            </a:r>
            <a:endParaRPr sz="1400">
              <a:solidFill>
                <a:schemeClr val="dk1"/>
              </a:solidFill>
            </a:endParaRPr>
          </a:p>
          <a:p>
            <a:pPr indent="114300" lvl="0" marL="800100" marR="95250" rtl="0" algn="l">
              <a:lnSpc>
                <a:spcPct val="100000"/>
              </a:lnSpc>
              <a:spcBef>
                <a:spcPts val="0"/>
              </a:spcBef>
              <a:spcAft>
                <a:spcPts val="0"/>
              </a:spcAft>
              <a:buNone/>
            </a:pPr>
            <a:r>
              <a:rPr lang="en" sz="1400">
                <a:solidFill>
                  <a:schemeClr val="dk1"/>
                </a:solidFill>
              </a:rPr>
              <a:t>a. Building level administrator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b. Teacher from the subject area or grade level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c. Library media specialists </a:t>
            </a:r>
            <a:endParaRPr sz="1400">
              <a:solidFill>
                <a:schemeClr val="dk1"/>
              </a:solidFill>
            </a:endParaRPr>
          </a:p>
          <a:p>
            <a:pPr indent="0" lvl="0" marL="342900" marR="95250" rtl="0" algn="l">
              <a:lnSpc>
                <a:spcPct val="100000"/>
              </a:lnSpc>
              <a:spcBef>
                <a:spcPts val="0"/>
              </a:spcBef>
              <a:spcAft>
                <a:spcPts val="0"/>
              </a:spcAft>
              <a:buNone/>
            </a:pPr>
            <a:r>
              <a:rPr lang="en" sz="1400">
                <a:solidFill>
                  <a:schemeClr val="dk1"/>
                </a:solidFill>
              </a:rPr>
              <a:t>            d. Two parents with a child enrolled in the district</a:t>
            </a:r>
            <a:endParaRPr sz="1400">
              <a:solidFill>
                <a:schemeClr val="dk1"/>
              </a:solidFill>
            </a:endParaRPr>
          </a:p>
          <a:p>
            <a:pPr indent="114300" lvl="0" marL="342900" marR="95250" rtl="0" algn="l">
              <a:lnSpc>
                <a:spcPct val="100000"/>
              </a:lnSpc>
              <a:spcBef>
                <a:spcPts val="0"/>
              </a:spcBef>
              <a:spcAft>
                <a:spcPts val="0"/>
              </a:spcAft>
              <a:buNone/>
            </a:pPr>
            <a:r>
              <a:rPr lang="en" sz="1400">
                <a:solidFill>
                  <a:schemeClr val="dk1"/>
                </a:solidFill>
              </a:rPr>
              <a:t>3. Within one month from the date of the written complaint, the committee</a:t>
            </a:r>
            <a:endParaRPr sz="1400">
              <a:solidFill>
                <a:schemeClr val="dk1"/>
              </a:solidFill>
            </a:endParaRPr>
          </a:p>
          <a:p>
            <a:pPr indent="114300" lvl="0" marL="342900" marR="95250" rtl="0" algn="l">
              <a:lnSpc>
                <a:spcPct val="100000"/>
              </a:lnSpc>
              <a:spcBef>
                <a:spcPts val="0"/>
              </a:spcBef>
              <a:spcAft>
                <a:spcPts val="0"/>
              </a:spcAft>
              <a:buNone/>
            </a:pPr>
            <a:r>
              <a:rPr lang="en" sz="1400">
                <a:solidFill>
                  <a:schemeClr val="dk1"/>
                </a:solidFill>
              </a:rPr>
              <a:t> will </a:t>
            </a:r>
            <a:endParaRPr sz="1400">
              <a:solidFill>
                <a:schemeClr val="dk1"/>
              </a:solidFill>
            </a:endParaRPr>
          </a:p>
          <a:p>
            <a:pPr indent="457200" lvl="0" marL="457200" marR="95250" rtl="0" algn="l">
              <a:lnSpc>
                <a:spcPct val="100000"/>
              </a:lnSpc>
              <a:spcBef>
                <a:spcPts val="0"/>
              </a:spcBef>
              <a:spcAft>
                <a:spcPts val="0"/>
              </a:spcAft>
              <a:buNone/>
            </a:pPr>
            <a:r>
              <a:rPr lang="en" sz="1400">
                <a:solidFill>
                  <a:schemeClr val="dk1"/>
                </a:solidFill>
              </a:rPr>
              <a:t>a. Read and examine the material. </a:t>
            </a:r>
            <a:endParaRPr sz="1400">
              <a:solidFill>
                <a:schemeClr val="dk1"/>
              </a:solidFill>
            </a:endParaRPr>
          </a:p>
          <a:p>
            <a:pPr indent="0" lvl="0" marL="914400" marR="95250" rtl="0" algn="l">
              <a:lnSpc>
                <a:spcPct val="100000"/>
              </a:lnSpc>
              <a:spcBef>
                <a:spcPts val="0"/>
              </a:spcBef>
              <a:spcAft>
                <a:spcPts val="0"/>
              </a:spcAft>
              <a:buNone/>
            </a:pPr>
            <a:r>
              <a:rPr lang="en" sz="1400">
                <a:solidFill>
                  <a:schemeClr val="dk1"/>
                </a:solidFill>
              </a:rPr>
              <a:t>b. Weigh values and faults and form opinions based on the material as a whole and not just on passages taken out of context </a:t>
            </a:r>
            <a:endParaRPr sz="1400">
              <a:solidFill>
                <a:schemeClr val="dk1"/>
              </a:solidFill>
            </a:endParaRPr>
          </a:p>
          <a:p>
            <a:pPr indent="457200" lvl="0" marL="457200" marR="95250" rtl="0" algn="l">
              <a:lnSpc>
                <a:spcPct val="100000"/>
              </a:lnSpc>
              <a:spcBef>
                <a:spcPts val="0"/>
              </a:spcBef>
              <a:spcAft>
                <a:spcPts val="0"/>
              </a:spcAft>
              <a:buNone/>
            </a:pPr>
            <a:r>
              <a:rPr lang="en" sz="1400">
                <a:solidFill>
                  <a:schemeClr val="dk1"/>
                </a:solidFill>
              </a:rPr>
              <a:t>c. Discuss the material and notify the complainant, the administrative</a:t>
            </a:r>
            <a:endParaRPr sz="1400">
              <a:solidFill>
                <a:schemeClr val="dk1"/>
              </a:solidFill>
            </a:endParaRPr>
          </a:p>
          <a:p>
            <a:pPr indent="0" lvl="0" marL="914400" marR="95250" rtl="0" algn="l">
              <a:lnSpc>
                <a:spcPct val="100000"/>
              </a:lnSpc>
              <a:spcBef>
                <a:spcPts val="0"/>
              </a:spcBef>
              <a:spcAft>
                <a:spcPts val="0"/>
              </a:spcAft>
              <a:buNone/>
            </a:pPr>
            <a:r>
              <a:rPr lang="en" sz="1400">
                <a:solidFill>
                  <a:schemeClr val="dk1"/>
                </a:solidFill>
              </a:rPr>
              <a:t>office, the building principal, and the media specialists of the media committee’s decision. </a:t>
            </a:r>
            <a:endParaRPr b="1" sz="14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249300" y="176599"/>
            <a:ext cx="6816600" cy="755400"/>
          </a:xfrm>
          <a:prstGeom prst="rect">
            <a:avLst/>
          </a:prstGeom>
        </p:spPr>
        <p:txBody>
          <a:bodyPr anchorCtr="0" anchor="t" bIns="91425" lIns="91425" spcFirstLastPara="1" rIns="91425" wrap="square" tIns="91425">
            <a:noAutofit/>
          </a:bodyPr>
          <a:lstStyle/>
          <a:p>
            <a:pPr indent="0" lvl="0" marL="342900" marR="95250" rtl="0" algn="l">
              <a:spcBef>
                <a:spcPts val="0"/>
              </a:spcBef>
              <a:spcAft>
                <a:spcPts val="0"/>
              </a:spcAft>
              <a:buNone/>
            </a:pPr>
            <a:r>
              <a:rPr b="1" lang="en" sz="2400"/>
              <a:t>V. Copyright Procedure</a:t>
            </a:r>
            <a:endParaRPr sz="2400"/>
          </a:p>
        </p:txBody>
      </p:sp>
      <p:sp>
        <p:nvSpPr>
          <p:cNvPr id="93" name="Google Shape;93;p19"/>
          <p:cNvSpPr txBox="1"/>
          <p:nvPr>
            <p:ph idx="1" type="body"/>
          </p:nvPr>
        </p:nvSpPr>
        <p:spPr>
          <a:xfrm>
            <a:off x="249350" y="932000"/>
            <a:ext cx="6816600" cy="8888100"/>
          </a:xfrm>
          <a:prstGeom prst="rect">
            <a:avLst/>
          </a:prstGeom>
        </p:spPr>
        <p:txBody>
          <a:bodyPr anchorCtr="0" anchor="t" bIns="91425" lIns="91425" spcFirstLastPara="1" rIns="91425" wrap="square" tIns="91425">
            <a:noAutofit/>
          </a:bodyPr>
          <a:lstStyle/>
          <a:p>
            <a:pPr indent="0" lvl="0" marL="342900" marR="95250" rtl="0" algn="l">
              <a:lnSpc>
                <a:spcPct val="100000"/>
              </a:lnSpc>
              <a:spcBef>
                <a:spcPts val="0"/>
              </a:spcBef>
              <a:spcAft>
                <a:spcPts val="0"/>
              </a:spcAft>
              <a:buNone/>
            </a:pPr>
            <a:r>
              <a:rPr lang="en" sz="1400">
                <a:solidFill>
                  <a:schemeClr val="dk1"/>
                </a:solidFill>
              </a:rPr>
              <a:t>Media Centers will adhere to the provisions of current copyright laws of the United States and related laws contained in Title 17 of the </a:t>
            </a:r>
            <a:r>
              <a:rPr i="1" lang="en" sz="1400">
                <a:solidFill>
                  <a:schemeClr val="dk1"/>
                </a:solidFill>
              </a:rPr>
              <a:t>United States Code</a:t>
            </a:r>
            <a:r>
              <a:rPr lang="en" sz="1400">
                <a:solidFill>
                  <a:schemeClr val="dk1"/>
                </a:solidFill>
              </a:rPr>
              <a:t> in relation to the duplication, retention, and use of copyrighted materials. </a:t>
            </a:r>
            <a:r>
              <a:rPr i="1" lang="en" sz="1400">
                <a:solidFill>
                  <a:schemeClr val="dk1"/>
                </a:solidFill>
              </a:rPr>
              <a:t>(</a:t>
            </a:r>
            <a:r>
              <a:rPr i="1" lang="en" sz="1400" u="sng">
                <a:solidFill>
                  <a:schemeClr val="hlink"/>
                </a:solidFill>
                <a:hlinkClick r:id="rId3"/>
              </a:rPr>
              <a:t>www.loc.gov/copyright/title17/</a:t>
            </a:r>
            <a:r>
              <a:rPr i="1" lang="en" sz="1400">
                <a:solidFill>
                  <a:schemeClr val="dk1"/>
                </a:solidFill>
              </a:rPr>
              <a:t>)</a:t>
            </a:r>
            <a:endParaRPr b="1" sz="14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249300" y="176599"/>
            <a:ext cx="6816600" cy="755400"/>
          </a:xfrm>
          <a:prstGeom prst="rect">
            <a:avLst/>
          </a:prstGeom>
        </p:spPr>
        <p:txBody>
          <a:bodyPr anchorCtr="0" anchor="t" bIns="91425" lIns="91425" spcFirstLastPara="1" rIns="91425" wrap="square" tIns="91425">
            <a:noAutofit/>
          </a:bodyPr>
          <a:lstStyle/>
          <a:p>
            <a:pPr indent="0" lvl="0" marL="342900" marR="95250" rtl="0" algn="l">
              <a:spcBef>
                <a:spcPts val="0"/>
              </a:spcBef>
              <a:spcAft>
                <a:spcPts val="0"/>
              </a:spcAft>
              <a:buNone/>
            </a:pPr>
            <a:r>
              <a:rPr b="1" lang="en" sz="2400"/>
              <a:t>VI. Procedure Review</a:t>
            </a:r>
            <a:endParaRPr sz="2400"/>
          </a:p>
        </p:txBody>
      </p:sp>
      <p:sp>
        <p:nvSpPr>
          <p:cNvPr id="99" name="Google Shape;99;p20"/>
          <p:cNvSpPr txBox="1"/>
          <p:nvPr>
            <p:ph idx="1" type="body"/>
          </p:nvPr>
        </p:nvSpPr>
        <p:spPr>
          <a:xfrm>
            <a:off x="249350" y="932000"/>
            <a:ext cx="6816600" cy="8888100"/>
          </a:xfrm>
          <a:prstGeom prst="rect">
            <a:avLst/>
          </a:prstGeom>
        </p:spPr>
        <p:txBody>
          <a:bodyPr anchorCtr="0" anchor="t" bIns="91425" lIns="91425" spcFirstLastPara="1" rIns="91425" wrap="square" tIns="91425">
            <a:noAutofit/>
          </a:bodyPr>
          <a:lstStyle/>
          <a:p>
            <a:pPr indent="0" lvl="0" marL="342900" marR="95250" rtl="0" algn="l">
              <a:lnSpc>
                <a:spcPct val="100000"/>
              </a:lnSpc>
              <a:spcBef>
                <a:spcPts val="0"/>
              </a:spcBef>
              <a:spcAft>
                <a:spcPts val="0"/>
              </a:spcAft>
              <a:buNone/>
            </a:pPr>
            <a:r>
              <a:rPr lang="en" sz="1400">
                <a:solidFill>
                  <a:schemeClr val="dk1"/>
                </a:solidFill>
              </a:rPr>
              <a:t>Media Specialists will keep records regarding any problems or concerns that are created by the above stated procedure. The procedure shall be reviewed in its entirety every three years and updated as needed. Revisions will be presented for approval through appropriate channels.</a:t>
            </a:r>
            <a:endParaRPr sz="1400">
              <a:solidFill>
                <a:schemeClr val="dk1"/>
              </a:solidFill>
            </a:endParaRPr>
          </a:p>
          <a:p>
            <a:pPr indent="0" lvl="0" marL="0" rtl="0" algn="l">
              <a:lnSpc>
                <a:spcPct val="100000"/>
              </a:lnSpc>
              <a:spcBef>
                <a:spcPts val="0"/>
              </a:spcBef>
              <a:spcAft>
                <a:spcPts val="0"/>
              </a:spcAft>
              <a:buNone/>
            </a:pPr>
            <a:r>
              <a:rPr lang="en" sz="1400">
                <a:solidFill>
                  <a:schemeClr val="dk1"/>
                </a:solidFill>
                <a:highlight>
                  <a:srgbClr val="FFFFFF"/>
                </a:highlight>
              </a:rPr>
              <a:t> </a:t>
            </a:r>
            <a:r>
              <a:rPr lang="en" sz="1400">
                <a:solidFill>
                  <a:schemeClr val="dk1"/>
                </a:solidFill>
                <a:latin typeface="Times New Roman"/>
                <a:ea typeface="Times New Roman"/>
                <a:cs typeface="Times New Roman"/>
                <a:sym typeface="Times New Roman"/>
              </a:rPr>
              <a:t> </a:t>
            </a:r>
            <a:endParaRPr sz="14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249300" y="176599"/>
            <a:ext cx="6816600" cy="755400"/>
          </a:xfrm>
          <a:prstGeom prst="rect">
            <a:avLst/>
          </a:prstGeom>
        </p:spPr>
        <p:txBody>
          <a:bodyPr anchorCtr="0" anchor="t" bIns="91425" lIns="91425" spcFirstLastPara="1" rIns="91425" wrap="square" tIns="91425">
            <a:noAutofit/>
          </a:bodyPr>
          <a:lstStyle/>
          <a:p>
            <a:pPr indent="0" lvl="0" marL="342900" marR="95250" rtl="0" algn="l">
              <a:spcBef>
                <a:spcPts val="0"/>
              </a:spcBef>
              <a:spcAft>
                <a:spcPts val="0"/>
              </a:spcAft>
              <a:buNone/>
            </a:pPr>
            <a:r>
              <a:rPr b="1" lang="en" sz="2400"/>
              <a:t>Appendix A - Job Description</a:t>
            </a:r>
            <a:endParaRPr sz="2400"/>
          </a:p>
        </p:txBody>
      </p:sp>
      <p:sp>
        <p:nvSpPr>
          <p:cNvPr id="105" name="Google Shape;105;p21"/>
          <p:cNvSpPr txBox="1"/>
          <p:nvPr>
            <p:ph idx="1" type="body"/>
          </p:nvPr>
        </p:nvSpPr>
        <p:spPr>
          <a:xfrm>
            <a:off x="249350" y="932000"/>
            <a:ext cx="6816600" cy="8888100"/>
          </a:xfrm>
          <a:prstGeom prst="rect">
            <a:avLst/>
          </a:prstGeom>
        </p:spPr>
        <p:txBody>
          <a:bodyPr anchorCtr="0" anchor="t" bIns="91425" lIns="91425" spcFirstLastPara="1" rIns="91425" wrap="square" tIns="91425">
            <a:noAutofit/>
          </a:bodyPr>
          <a:lstStyle/>
          <a:p>
            <a:pPr indent="0" lvl="0" marL="342900" marR="95250" rtl="0" algn="l">
              <a:lnSpc>
                <a:spcPct val="100000"/>
              </a:lnSpc>
              <a:spcBef>
                <a:spcPts val="0"/>
              </a:spcBef>
              <a:spcAft>
                <a:spcPts val="0"/>
              </a:spcAft>
              <a:buNone/>
            </a:pPr>
            <a:r>
              <a:t/>
            </a:r>
            <a:endParaRPr sz="1400">
              <a:solidFill>
                <a:schemeClr val="dk1"/>
              </a:solidFill>
            </a:endParaRPr>
          </a:p>
          <a:p>
            <a:pPr indent="0" lvl="0" marL="0" rtl="0" algn="l">
              <a:lnSpc>
                <a:spcPct val="100000"/>
              </a:lnSpc>
              <a:spcBef>
                <a:spcPts val="0"/>
              </a:spcBef>
              <a:spcAft>
                <a:spcPts val="0"/>
              </a:spcAft>
              <a:buNone/>
            </a:pPr>
            <a:r>
              <a:rPr lang="en" sz="1400">
                <a:solidFill>
                  <a:schemeClr val="dk1"/>
                </a:solidFill>
                <a:highlight>
                  <a:srgbClr val="FFFFFF"/>
                </a:highlight>
              </a:rPr>
              <a:t> </a:t>
            </a:r>
            <a:r>
              <a:rPr lang="en" sz="1400">
                <a:solidFill>
                  <a:schemeClr val="dk1"/>
                </a:solidFill>
                <a:latin typeface="Times New Roman"/>
                <a:ea typeface="Times New Roman"/>
                <a:cs typeface="Times New Roman"/>
                <a:sym typeface="Times New Roman"/>
              </a:rPr>
              <a:t> </a:t>
            </a:r>
            <a:endParaRPr sz="14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